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6" r:id="rId3"/>
    <p:sldId id="260" r:id="rId4"/>
    <p:sldId id="261" r:id="rId5"/>
    <p:sldId id="259" r:id="rId6"/>
    <p:sldId id="265" r:id="rId7"/>
    <p:sldId id="266" r:id="rId8"/>
    <p:sldId id="262" r:id="rId9"/>
    <p:sldId id="264" r:id="rId10"/>
    <p:sldId id="258" r:id="rId11"/>
    <p:sldId id="269" r:id="rId12"/>
    <p:sldId id="272" r:id="rId13"/>
    <p:sldId id="273" r:id="rId14"/>
    <p:sldId id="274" r:id="rId15"/>
    <p:sldId id="277" r:id="rId16"/>
    <p:sldId id="278" r:id="rId17"/>
    <p:sldId id="279" r:id="rId18"/>
    <p:sldId id="284" r:id="rId19"/>
    <p:sldId id="310" r:id="rId20"/>
    <p:sldId id="297" r:id="rId21"/>
    <p:sldId id="280" r:id="rId22"/>
    <p:sldId id="288" r:id="rId23"/>
    <p:sldId id="289" r:id="rId24"/>
    <p:sldId id="292" r:id="rId25"/>
    <p:sldId id="293" r:id="rId26"/>
    <p:sldId id="294" r:id="rId27"/>
    <p:sldId id="290" r:id="rId28"/>
    <p:sldId id="312" r:id="rId29"/>
    <p:sldId id="311" r:id="rId30"/>
    <p:sldId id="308" r:id="rId31"/>
    <p:sldId id="282" r:id="rId32"/>
    <p:sldId id="301" r:id="rId33"/>
    <p:sldId id="302" r:id="rId34"/>
    <p:sldId id="303" r:id="rId35"/>
    <p:sldId id="304" r:id="rId36"/>
    <p:sldId id="305" r:id="rId37"/>
    <p:sldId id="306" r:id="rId38"/>
    <p:sldId id="3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 Gao" initials="X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0"/>
    <p:restoredTop sz="89486"/>
  </p:normalViewPr>
  <p:slideViewPr>
    <p:cSldViewPr snapToGrid="0" snapToObjects="1">
      <p:cViewPr>
        <p:scale>
          <a:sx n="99" d="100"/>
          <a:sy n="99" d="100"/>
        </p:scale>
        <p:origin x="13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BBF8D-7544-E646-BF19-20EEBAF61CB6}"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8E428-2001-6944-B4F4-AE55C943395F}" type="slidenum">
              <a:rPr lang="en-US" smtClean="0"/>
              <a:t>‹#›</a:t>
            </a:fld>
            <a:endParaRPr lang="en-US"/>
          </a:p>
        </p:txBody>
      </p:sp>
    </p:spTree>
    <p:extLst>
      <p:ext uri="{BB962C8B-B14F-4D97-AF65-F5344CB8AC3E}">
        <p14:creationId xmlns:p14="http://schemas.microsoft.com/office/powerpoint/2010/main" val="16921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a:t>
            </a:fld>
            <a:endParaRPr lang="en-US"/>
          </a:p>
        </p:txBody>
      </p:sp>
    </p:spTree>
    <p:extLst>
      <p:ext uri="{BB962C8B-B14F-4D97-AF65-F5344CB8AC3E}">
        <p14:creationId xmlns:p14="http://schemas.microsoft.com/office/powerpoint/2010/main" val="1241506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13</a:t>
            </a:fld>
            <a:endParaRPr lang="en-US"/>
          </a:p>
        </p:txBody>
      </p:sp>
    </p:spTree>
    <p:extLst>
      <p:ext uri="{BB962C8B-B14F-4D97-AF65-F5344CB8AC3E}">
        <p14:creationId xmlns:p14="http://schemas.microsoft.com/office/powerpoint/2010/main" val="100878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Begin</a:t>
            </a:r>
            <a:r>
              <a:rPr lang="en-US" baseline="0" dirty="0" smtClean="0"/>
              <a:t> third session: 60min</a:t>
            </a:r>
            <a:endParaRPr lang="en-US" dirty="0" smtClean="0"/>
          </a:p>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14</a:t>
            </a:fld>
            <a:endParaRPr lang="en-US"/>
          </a:p>
        </p:txBody>
      </p:sp>
    </p:spTree>
    <p:extLst>
      <p:ext uri="{BB962C8B-B14F-4D97-AF65-F5344CB8AC3E}">
        <p14:creationId xmlns:p14="http://schemas.microsoft.com/office/powerpoint/2010/main" val="1156813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15</a:t>
            </a:fld>
            <a:endParaRPr lang="en-US"/>
          </a:p>
        </p:txBody>
      </p:sp>
    </p:spTree>
    <p:extLst>
      <p:ext uri="{BB962C8B-B14F-4D97-AF65-F5344CB8AC3E}">
        <p14:creationId xmlns:p14="http://schemas.microsoft.com/office/powerpoint/2010/main" val="689075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Helvetica" charset="0"/>
              </a:rPr>
              <a:t>p(X) = </a:t>
            </a:r>
            <a:r>
              <a:rPr lang="en-US" sz="1200" dirty="0" err="1" smtClean="0">
                <a:effectLst/>
                <a:latin typeface="Helvetica" charset="0"/>
              </a:rPr>
              <a:t>Pr</a:t>
            </a:r>
            <a:r>
              <a:rPr lang="en-US" sz="1200" dirty="0" smtClean="0">
                <a:effectLst/>
                <a:latin typeface="Helvetica" charset="0"/>
              </a:rPr>
              <a:t>(Y = 1 | X)</a:t>
            </a:r>
          </a:p>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16</a:t>
            </a:fld>
            <a:endParaRPr lang="en-US"/>
          </a:p>
        </p:txBody>
      </p:sp>
    </p:spTree>
    <p:extLst>
      <p:ext uri="{BB962C8B-B14F-4D97-AF65-F5344CB8AC3E}">
        <p14:creationId xmlns:p14="http://schemas.microsoft.com/office/powerpoint/2010/main" val="150790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17</a:t>
            </a:fld>
            <a:endParaRPr lang="en-US"/>
          </a:p>
        </p:txBody>
      </p:sp>
    </p:spTree>
    <p:extLst>
      <p:ext uri="{BB962C8B-B14F-4D97-AF65-F5344CB8AC3E}">
        <p14:creationId xmlns:p14="http://schemas.microsoft.com/office/powerpoint/2010/main" val="115824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 we always set the threshold as 0.5?</a:t>
            </a:r>
          </a:p>
          <a:p>
            <a:r>
              <a:rPr lang="en-US" dirty="0" smtClean="0"/>
              <a:t>False +</a:t>
            </a:r>
            <a:r>
              <a:rPr lang="en-US" dirty="0" err="1" smtClean="0"/>
              <a:t>ive</a:t>
            </a:r>
            <a:r>
              <a:rPr lang="en-US" dirty="0" smtClean="0"/>
              <a:t>, because it’s classified</a:t>
            </a:r>
            <a:r>
              <a:rPr lang="en-US" baseline="0" dirty="0" smtClean="0"/>
              <a:t> by the model as a ‘default’ (i.e., +</a:t>
            </a:r>
            <a:r>
              <a:rPr lang="en-US" baseline="0" dirty="0" err="1" smtClean="0"/>
              <a:t>ive</a:t>
            </a:r>
            <a:r>
              <a:rPr lang="en-US" baseline="0" dirty="0" smtClean="0"/>
              <a:t>), but that classification is wrong (i.e., false). So ‘false’ relates to the actual (true) status and ‘+</a:t>
            </a:r>
            <a:r>
              <a:rPr lang="en-US" baseline="0" dirty="0" err="1" smtClean="0"/>
              <a:t>ive</a:t>
            </a:r>
            <a:r>
              <a:rPr lang="en-US" baseline="0" dirty="0" smtClean="0"/>
              <a:t>’ relates to the predicted status.</a:t>
            </a:r>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18</a:t>
            </a:fld>
            <a:endParaRPr lang="en-US"/>
          </a:p>
        </p:txBody>
      </p:sp>
    </p:spTree>
    <p:extLst>
      <p:ext uri="{BB962C8B-B14F-4D97-AF65-F5344CB8AC3E}">
        <p14:creationId xmlns:p14="http://schemas.microsoft.com/office/powerpoint/2010/main" val="7597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19</a:t>
            </a:fld>
            <a:endParaRPr lang="en-US"/>
          </a:p>
        </p:txBody>
      </p:sp>
    </p:spTree>
    <p:extLst>
      <p:ext uri="{BB962C8B-B14F-4D97-AF65-F5344CB8AC3E}">
        <p14:creationId xmlns:p14="http://schemas.microsoft.com/office/powerpoint/2010/main" val="18935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20</a:t>
            </a:fld>
            <a:endParaRPr lang="en-US"/>
          </a:p>
        </p:txBody>
      </p:sp>
    </p:spTree>
    <p:extLst>
      <p:ext uri="{BB962C8B-B14F-4D97-AF65-F5344CB8AC3E}">
        <p14:creationId xmlns:p14="http://schemas.microsoft.com/office/powerpoint/2010/main" val="1398885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 QDA</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assumes a quadratic decision boundary</a:t>
            </a:r>
          </a:p>
          <a:p>
            <a:endParaRPr lang="en-US" dirty="0"/>
          </a:p>
        </p:txBody>
      </p:sp>
      <p:sp>
        <p:nvSpPr>
          <p:cNvPr id="4" name="Slide Number Placeholder 3"/>
          <p:cNvSpPr>
            <a:spLocks noGrp="1"/>
          </p:cNvSpPr>
          <p:nvPr>
            <p:ph type="sldNum" sz="quarter" idx="10"/>
          </p:nvPr>
        </p:nvSpPr>
        <p:spPr/>
        <p:txBody>
          <a:bodyPr/>
          <a:lstStyle/>
          <a:p>
            <a:fld id="{0048E428-2001-6944-B4F4-AE55C943395F}" type="slidenum">
              <a:rPr lang="en-US" smtClean="0"/>
              <a:t>22</a:t>
            </a:fld>
            <a:endParaRPr lang="en-US"/>
          </a:p>
        </p:txBody>
      </p:sp>
    </p:spTree>
    <p:extLst>
      <p:ext uri="{BB962C8B-B14F-4D97-AF65-F5344CB8AC3E}">
        <p14:creationId xmlns:p14="http://schemas.microsoft.com/office/powerpoint/2010/main" val="1129697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24</a:t>
            </a:fld>
            <a:endParaRPr lang="en-US"/>
          </a:p>
        </p:txBody>
      </p:sp>
    </p:spTree>
    <p:extLst>
      <p:ext uri="{BB962C8B-B14F-4D97-AF65-F5344CB8AC3E}">
        <p14:creationId xmlns:p14="http://schemas.microsoft.com/office/powerpoint/2010/main" val="1378542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4</a:t>
            </a:fld>
            <a:endParaRPr lang="en-US"/>
          </a:p>
        </p:txBody>
      </p:sp>
    </p:spTree>
    <p:extLst>
      <p:ext uri="{BB962C8B-B14F-4D97-AF65-F5344CB8AC3E}">
        <p14:creationId xmlns:p14="http://schemas.microsoft.com/office/powerpoint/2010/main" val="664014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smtClean="0"/>
              <a:t>Random</a:t>
            </a:r>
            <a:r>
              <a:rPr lang="zh-CN" altLang="en-US" dirty="0" smtClean="0"/>
              <a:t> </a:t>
            </a:r>
            <a:r>
              <a:rPr lang="en-US" altLang="zh-CN" dirty="0" smtClean="0"/>
              <a:t>split (validation set approach): over</a:t>
            </a:r>
            <a:r>
              <a:rPr lang="en-US" altLang="zh-CN" baseline="0" dirty="0" smtClean="0"/>
              <a:t>estimate the test error</a:t>
            </a:r>
            <a:endParaRPr lang="en-US" altLang="zh-CN" dirty="0" smtClean="0"/>
          </a:p>
          <a:p>
            <a:pPr marL="228600" indent="-228600">
              <a:buAutoNum type="arabicPeriod"/>
            </a:pPr>
            <a:r>
              <a:rPr lang="en-US" dirty="0" smtClean="0"/>
              <a:t>K-fold CV: randomly</a:t>
            </a:r>
            <a:r>
              <a:rPr lang="en-US" baseline="0" dirty="0" smtClean="0"/>
              <a:t> dividing into k folds</a:t>
            </a: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Leave</a:t>
            </a:r>
            <a:r>
              <a:rPr lang="en-US" baseline="0" dirty="0" smtClean="0"/>
              <a:t> One Out: </a:t>
            </a:r>
            <a:r>
              <a:rPr lang="en-US" sz="1200" dirty="0" smtClean="0"/>
              <a:t>This is in contrast to the </a:t>
            </a:r>
            <a:r>
              <a:rPr lang="en-US" sz="1200" dirty="0" smtClean="0">
                <a:solidFill>
                  <a:srgbClr val="0000FF"/>
                </a:solidFill>
              </a:rPr>
              <a:t>validation set approach</a:t>
            </a:r>
            <a:r>
              <a:rPr lang="en-US" sz="1200" dirty="0" smtClean="0"/>
              <a:t>, in which the </a:t>
            </a:r>
            <a:r>
              <a:rPr lang="en-US" sz="1200" dirty="0" smtClean="0">
                <a:solidFill>
                  <a:srgbClr val="0000FF"/>
                </a:solidFill>
              </a:rPr>
              <a:t>training set is typically around half</a:t>
            </a:r>
            <a:r>
              <a:rPr lang="en-US" sz="1200" dirty="0" smtClean="0"/>
              <a:t> the size of the original data set. the LOOCV approach tends not to overestimate the test error rate as much as the validation set approach does. </a:t>
            </a: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0048E428-2001-6944-B4F4-AE55C943395F}" type="slidenum">
              <a:rPr lang="en-US" smtClean="0"/>
              <a:t>25</a:t>
            </a:fld>
            <a:endParaRPr lang="en-US"/>
          </a:p>
        </p:txBody>
      </p:sp>
    </p:spTree>
    <p:extLst>
      <p:ext uri="{BB962C8B-B14F-4D97-AF65-F5344CB8AC3E}">
        <p14:creationId xmlns:p14="http://schemas.microsoft.com/office/powerpoint/2010/main" val="138672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 In LOOCV(leave one out CV), you get estimates of test error with lower bias, and higher variance because each training set contains n-1 examples, which means that you are using almost the entire training set in each iteration. This leads to higher variance too, because there is a lot of overlap between training sets, and thus the test error estimates are highly correlated, which means that the mean value of the test error estimate will have higher variance. (so you would get very different estimates if you repeated the estimate with different initial samples of data from the same distribution)</a:t>
            </a:r>
          </a:p>
          <a:p>
            <a:pPr fontAlgn="base"/>
            <a:r>
              <a:rPr lang="en-US" sz="1200" b="0" i="0" kern="1200" dirty="0" smtClean="0">
                <a:solidFill>
                  <a:schemeClr val="tx1"/>
                </a:solidFill>
                <a:effectLst/>
                <a:latin typeface="+mn-lt"/>
                <a:ea typeface="+mn-ea"/>
                <a:cs typeface="+mn-cs"/>
              </a:rPr>
              <a:t>The opposite is true with k-fold CV, because there is relatively less overlap between training sets, thus the test error estimates are less correlated, as a result of which the mean test error value won't have as much variance as LOOCV.</a:t>
            </a:r>
          </a:p>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26</a:t>
            </a:fld>
            <a:endParaRPr lang="en-US"/>
          </a:p>
        </p:txBody>
      </p:sp>
    </p:spTree>
    <p:extLst>
      <p:ext uri="{BB962C8B-B14F-4D97-AF65-F5344CB8AC3E}">
        <p14:creationId xmlns:p14="http://schemas.microsoft.com/office/powerpoint/2010/main" val="25640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30</a:t>
            </a:fld>
            <a:endParaRPr lang="en-US"/>
          </a:p>
        </p:txBody>
      </p:sp>
    </p:spTree>
    <p:extLst>
      <p:ext uri="{BB962C8B-B14F-4D97-AF65-F5344CB8AC3E}">
        <p14:creationId xmlns:p14="http://schemas.microsoft.com/office/powerpoint/2010/main" val="1699995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FF"/>
                </a:solidFill>
              </a:rPr>
              <a:t>Let π</a:t>
            </a:r>
            <a:r>
              <a:rPr lang="en-US" sz="1200" baseline="-25000" dirty="0" smtClean="0">
                <a:solidFill>
                  <a:srgbClr val="0000FF"/>
                </a:solidFill>
              </a:rPr>
              <a:t>k</a:t>
            </a:r>
            <a:r>
              <a:rPr lang="en-US" sz="1200" dirty="0" smtClean="0">
                <a:solidFill>
                  <a:srgbClr val="0000FF"/>
                </a:solidFill>
              </a:rPr>
              <a:t> represent the overall or </a:t>
            </a:r>
            <a:r>
              <a:rPr lang="en-US" sz="1200" u="sng" dirty="0" smtClean="0">
                <a:solidFill>
                  <a:srgbClr val="0000FF"/>
                </a:solidFill>
              </a:rPr>
              <a:t>prior probability </a:t>
            </a:r>
            <a:r>
              <a:rPr lang="en-US" sz="1200" dirty="0" smtClean="0"/>
              <a:t>that a randomly chosen observation comes from the k</a:t>
            </a:r>
            <a:r>
              <a:rPr lang="en-US" sz="1200" baseline="30000" dirty="0" smtClean="0"/>
              <a:t>th</a:t>
            </a:r>
            <a:r>
              <a:rPr lang="en-US" sz="1200" dirty="0" smtClean="0"/>
              <a:t> class; this is </a:t>
            </a:r>
            <a:r>
              <a:rPr lang="en-US" sz="1200" dirty="0" smtClean="0">
                <a:solidFill>
                  <a:srgbClr val="0000FF"/>
                </a:solidFill>
              </a:rPr>
              <a:t>the (prior) probability </a:t>
            </a:r>
            <a:r>
              <a:rPr lang="en-US" sz="1200" dirty="0" smtClean="0"/>
              <a:t>that a given observation is associated with the k</a:t>
            </a:r>
            <a:r>
              <a:rPr lang="en-US" sz="1200" baseline="30000" dirty="0" smtClean="0"/>
              <a:t>th</a:t>
            </a:r>
            <a:r>
              <a:rPr lang="en-US" sz="1200" dirty="0" smtClean="0"/>
              <a:t> category of the response variable Y .</a:t>
            </a:r>
          </a:p>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31</a:t>
            </a:fld>
            <a:endParaRPr lang="en-US"/>
          </a:p>
        </p:txBody>
      </p:sp>
    </p:spTree>
    <p:extLst>
      <p:ext uri="{BB962C8B-B14F-4D97-AF65-F5344CB8AC3E}">
        <p14:creationId xmlns:p14="http://schemas.microsoft.com/office/powerpoint/2010/main" val="875364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33</a:t>
            </a:fld>
            <a:endParaRPr lang="en-US"/>
          </a:p>
        </p:txBody>
      </p:sp>
    </p:spTree>
    <p:extLst>
      <p:ext uri="{BB962C8B-B14F-4D97-AF65-F5344CB8AC3E}">
        <p14:creationId xmlns:p14="http://schemas.microsoft.com/office/powerpoint/2010/main" val="277668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35</a:t>
            </a:fld>
            <a:endParaRPr lang="en-US"/>
          </a:p>
        </p:txBody>
      </p:sp>
    </p:spTree>
    <p:extLst>
      <p:ext uri="{BB962C8B-B14F-4D97-AF65-F5344CB8AC3E}">
        <p14:creationId xmlns:p14="http://schemas.microsoft.com/office/powerpoint/2010/main" val="738149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36</a:t>
            </a:fld>
            <a:endParaRPr lang="en-US"/>
          </a:p>
        </p:txBody>
      </p:sp>
    </p:spTree>
    <p:extLst>
      <p:ext uri="{BB962C8B-B14F-4D97-AF65-F5344CB8AC3E}">
        <p14:creationId xmlns:p14="http://schemas.microsoft.com/office/powerpoint/2010/main" val="206040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5</a:t>
            </a:fld>
            <a:endParaRPr lang="en-US"/>
          </a:p>
        </p:txBody>
      </p:sp>
    </p:spTree>
    <p:extLst>
      <p:ext uri="{BB962C8B-B14F-4D97-AF65-F5344CB8AC3E}">
        <p14:creationId xmlns:p14="http://schemas.microsoft.com/office/powerpoint/2010/main" val="93360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6</a:t>
            </a:fld>
            <a:endParaRPr lang="en-US"/>
          </a:p>
        </p:txBody>
      </p:sp>
    </p:spTree>
    <p:extLst>
      <p:ext uri="{BB962C8B-B14F-4D97-AF65-F5344CB8AC3E}">
        <p14:creationId xmlns:p14="http://schemas.microsoft.com/office/powerpoint/2010/main" val="61884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Overfitting happens when a model learns the detail and noise in the training data to the extent that it negatively impacts the performance of the model on new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models with a large number of free parameters can describe an amazingly wide range of phenomena and can fit any amount of data available. Even if such a model agrees well with the available data, that doesn’t make it a good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Additional</a:t>
            </a:r>
            <a:r>
              <a:rPr lang="en-US" sz="1200" b="0" i="0" kern="1200" baseline="0" dirty="0" smtClean="0">
                <a:solidFill>
                  <a:schemeClr val="tx1"/>
                </a:solidFill>
                <a:effectLst/>
                <a:latin typeface="+mn-lt"/>
                <a:ea typeface="+mn-ea"/>
                <a:cs typeface="+mn-cs"/>
              </a:rPr>
              <a:t> insight: https://</a:t>
            </a:r>
            <a:r>
              <a:rPr lang="en-US" sz="1200" b="0" i="0" kern="1200" baseline="0" dirty="0" err="1" smtClean="0">
                <a:solidFill>
                  <a:schemeClr val="tx1"/>
                </a:solidFill>
                <a:effectLst/>
                <a:latin typeface="+mn-lt"/>
                <a:ea typeface="+mn-ea"/>
                <a:cs typeface="+mn-cs"/>
              </a:rPr>
              <a:t>towardsdatascience.com</a:t>
            </a:r>
            <a:r>
              <a:rPr lang="en-US" sz="1200" b="0" i="0" kern="1200" baseline="0" dirty="0" smtClean="0">
                <a:solidFill>
                  <a:schemeClr val="tx1"/>
                </a:solidFill>
                <a:effectLst/>
                <a:latin typeface="+mn-lt"/>
                <a:ea typeface="+mn-ea"/>
                <a:cs typeface="+mn-cs"/>
              </a:rPr>
              <a:t>/deep-learning-overfitting-846bf5b35e24</a:t>
            </a:r>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7</a:t>
            </a:fld>
            <a:endParaRPr lang="en-US"/>
          </a:p>
        </p:txBody>
      </p:sp>
    </p:spTree>
    <p:extLst>
      <p:ext uri="{BB962C8B-B14F-4D97-AF65-F5344CB8AC3E}">
        <p14:creationId xmlns:p14="http://schemas.microsoft.com/office/powerpoint/2010/main" val="148704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a:buChar char="•"/>
            </a:pPr>
            <a:r>
              <a:rPr lang="en-US" sz="1200" dirty="0" smtClean="0"/>
              <a:t>Assuming a parametric form for </a:t>
            </a:r>
            <a:r>
              <a:rPr lang="en-US" sz="1200" i="1" dirty="0" smtClean="0"/>
              <a:t>f</a:t>
            </a:r>
            <a:r>
              <a:rPr lang="en-US" sz="1200" dirty="0" smtClean="0"/>
              <a:t> simplifies the problem of estimating </a:t>
            </a:r>
            <a:r>
              <a:rPr lang="en-US" sz="1200" i="1" dirty="0" smtClean="0"/>
              <a:t>f</a:t>
            </a:r>
            <a:r>
              <a:rPr lang="en-US" sz="1200" dirty="0" smtClean="0"/>
              <a:t> because it is generally much easier to estimate a set of parameters, such as β</a:t>
            </a:r>
            <a:r>
              <a:rPr lang="en-US" sz="1200" baseline="-25000" dirty="0" smtClean="0"/>
              <a:t>0</a:t>
            </a:r>
            <a:r>
              <a:rPr lang="en-US" sz="1200" dirty="0" smtClean="0"/>
              <a:t>, β</a:t>
            </a:r>
            <a:r>
              <a:rPr lang="en-US" sz="1200" baseline="-25000" dirty="0" smtClean="0"/>
              <a:t>1</a:t>
            </a:r>
            <a:r>
              <a:rPr lang="en-US" sz="1200" dirty="0" smtClean="0"/>
              <a:t>, . . . , β</a:t>
            </a:r>
            <a:r>
              <a:rPr lang="en-US" sz="1200" baseline="-25000" dirty="0" smtClean="0"/>
              <a:t>p</a:t>
            </a:r>
            <a:r>
              <a:rPr lang="en-US" sz="1200" dirty="0" smtClean="0"/>
              <a:t>  in the linear model (2.4), than it is to fit an entirely arbitrary function </a:t>
            </a:r>
            <a:r>
              <a:rPr lang="en-US" sz="1200" i="1" dirty="0" smtClean="0"/>
              <a:t>f</a:t>
            </a:r>
            <a:r>
              <a:rPr lang="en-US" sz="1200" dirty="0" smtClean="0"/>
              <a:t>.</a:t>
            </a:r>
          </a:p>
          <a:p>
            <a:pPr marL="342900" indent="-342900">
              <a:buFont typeface="Arial"/>
              <a:buChar char="•"/>
            </a:pPr>
            <a:r>
              <a:rPr lang="en-US" sz="1200" dirty="0" smtClean="0"/>
              <a:t>The potential disadvantage of a parametric approach is that the model we choose will usually not match the true unknown form of </a:t>
            </a:r>
            <a:r>
              <a:rPr lang="en-US" sz="1200" i="1" dirty="0" smtClean="0"/>
              <a:t>f</a:t>
            </a:r>
            <a:r>
              <a:rPr lang="en-US" sz="1200" dirty="0" smtClean="0"/>
              <a:t>. If the chosen model is too far from the true </a:t>
            </a:r>
            <a:r>
              <a:rPr lang="en-US" sz="1200" i="1" dirty="0" smtClean="0"/>
              <a:t>f</a:t>
            </a:r>
            <a:r>
              <a:rPr lang="en-US" sz="1200" dirty="0" smtClean="0"/>
              <a:t> , then our estimate will be poor. </a:t>
            </a:r>
          </a:p>
          <a:p>
            <a:pPr marL="342900" indent="-342900">
              <a:buFont typeface="Arial"/>
              <a:buChar char="•"/>
            </a:pPr>
            <a:r>
              <a:rPr lang="en-US" sz="1200" dirty="0" smtClean="0"/>
              <a:t>We can try to address this problem by choosing </a:t>
            </a:r>
            <a:r>
              <a:rPr lang="en-US" sz="1200" dirty="0" smtClean="0">
                <a:solidFill>
                  <a:srgbClr val="FF0000"/>
                </a:solidFill>
              </a:rPr>
              <a:t>flexible models </a:t>
            </a:r>
            <a:r>
              <a:rPr lang="en-US" sz="1200" dirty="0" smtClean="0"/>
              <a:t>that can fit many different possible functional forms flexible for </a:t>
            </a:r>
            <a:r>
              <a:rPr lang="en-US" sz="1200" i="1" dirty="0" smtClean="0"/>
              <a:t>f</a:t>
            </a:r>
            <a:r>
              <a:rPr lang="en-US" sz="1200" dirty="0" smtClean="0"/>
              <a:t>. </a:t>
            </a:r>
          </a:p>
          <a:p>
            <a:pPr marL="342900" indent="-342900">
              <a:buFont typeface="Arial"/>
              <a:buChar char="•"/>
            </a:pPr>
            <a:r>
              <a:rPr lang="en-US" sz="1200" dirty="0" smtClean="0"/>
              <a:t>But in general, fitting a more flexible model requires estimating a greater number of parameters. These more complex models can lead to a phenomenon known as </a:t>
            </a:r>
            <a:r>
              <a:rPr lang="en-US" sz="1200" dirty="0" smtClean="0">
                <a:solidFill>
                  <a:srgbClr val="FF0000"/>
                </a:solidFill>
              </a:rPr>
              <a:t>overfitting</a:t>
            </a:r>
            <a:r>
              <a:rPr lang="en-US" sz="1200" dirty="0" smtClean="0"/>
              <a:t> the data, which essentially means they overfitting  follow the errors, or </a:t>
            </a:r>
            <a:r>
              <a:rPr lang="en-US" sz="1200" dirty="0" smtClean="0">
                <a:solidFill>
                  <a:srgbClr val="FF0000"/>
                </a:solidFill>
              </a:rPr>
              <a:t>noise</a:t>
            </a:r>
            <a:r>
              <a:rPr lang="en-US" sz="1200" dirty="0" smtClean="0"/>
              <a:t> , too closely.</a:t>
            </a:r>
            <a:endParaRPr lang="en-US" sz="1200"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8</a:t>
            </a:fld>
            <a:endParaRPr lang="en-US"/>
          </a:p>
        </p:txBody>
      </p:sp>
    </p:spTree>
    <p:extLst>
      <p:ext uri="{BB962C8B-B14F-4D97-AF65-F5344CB8AC3E}">
        <p14:creationId xmlns:p14="http://schemas.microsoft.com/office/powerpoint/2010/main" val="23510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Non-parametric methods do not make explicit assumptions about the functional form of f . Instead they seek an estimate of f  that gets as close to the data points as possible without being too rough or wiggly. Such approaches can have a major advantage over parametric approaches: by avoiding the assumption of a particular functional form for f , they have the potential</a:t>
            </a:r>
          </a:p>
          <a:p>
            <a:r>
              <a:rPr lang="en-US" sz="1200" b="0" i="0" u="none" strike="noStrike" kern="1200" baseline="0" dirty="0" smtClean="0">
                <a:solidFill>
                  <a:schemeClr val="tx1"/>
                </a:solidFill>
                <a:latin typeface="+mn-lt"/>
                <a:ea typeface="+mn-ea"/>
                <a:cs typeface="+mn-cs"/>
              </a:rPr>
              <a:t>to accurately fit a wider range of possible shapes for f . Any parametric approach brings with it the possibility that the functional form used to</a:t>
            </a:r>
          </a:p>
          <a:p>
            <a:r>
              <a:rPr lang="en-US" sz="1200" b="0" i="0" u="none" strike="noStrike" kern="1200" baseline="0" dirty="0" smtClean="0">
                <a:solidFill>
                  <a:schemeClr val="tx1"/>
                </a:solidFill>
                <a:latin typeface="+mn-lt"/>
                <a:ea typeface="+mn-ea"/>
                <a:cs typeface="+mn-cs"/>
              </a:rPr>
              <a:t>estimate f  is very different from the true f , in which case the resulting</a:t>
            </a:r>
          </a:p>
          <a:p>
            <a:r>
              <a:rPr lang="en-US" sz="1200" b="0" i="0" u="none" strike="noStrike" kern="1200" baseline="0" dirty="0" smtClean="0">
                <a:solidFill>
                  <a:schemeClr val="tx1"/>
                </a:solidFill>
                <a:latin typeface="+mn-lt"/>
                <a:ea typeface="+mn-ea"/>
                <a:cs typeface="+mn-cs"/>
              </a:rPr>
              <a:t>model will not fit the data well. In contrast, non-parametric approaches</a:t>
            </a:r>
          </a:p>
          <a:p>
            <a:r>
              <a:rPr lang="en-US" sz="1200" b="0" i="0" u="none" strike="noStrike" kern="1200" baseline="0" dirty="0" smtClean="0">
                <a:solidFill>
                  <a:schemeClr val="tx1"/>
                </a:solidFill>
                <a:latin typeface="+mn-lt"/>
                <a:ea typeface="+mn-ea"/>
                <a:cs typeface="+mn-cs"/>
              </a:rPr>
              <a:t>completely avoid this danger, since essentially no assumption about the</a:t>
            </a:r>
          </a:p>
          <a:p>
            <a:r>
              <a:rPr lang="en-US" sz="1200" b="0" i="0" u="none" strike="noStrike" kern="1200" baseline="0" dirty="0" smtClean="0">
                <a:solidFill>
                  <a:schemeClr val="tx1"/>
                </a:solidFill>
                <a:latin typeface="+mn-lt"/>
                <a:ea typeface="+mn-ea"/>
                <a:cs typeface="+mn-cs"/>
              </a:rPr>
              <a:t>form of f  is made. But non-parametric approaches do suffer from a major</a:t>
            </a:r>
          </a:p>
          <a:p>
            <a:r>
              <a:rPr lang="en-US" sz="1200" b="0" i="0" u="none" strike="noStrike" kern="1200" baseline="0" dirty="0" smtClean="0">
                <a:solidFill>
                  <a:schemeClr val="tx1"/>
                </a:solidFill>
                <a:latin typeface="+mn-lt"/>
                <a:ea typeface="+mn-ea"/>
                <a:cs typeface="+mn-cs"/>
              </a:rPr>
              <a:t>disadvantage: since they do not reduce the problem of estimating f  to a</a:t>
            </a:r>
          </a:p>
          <a:p>
            <a:r>
              <a:rPr lang="en-US" sz="1200" b="0" i="0" u="none" strike="noStrike" kern="1200" baseline="0" dirty="0" smtClean="0">
                <a:solidFill>
                  <a:schemeClr val="tx1"/>
                </a:solidFill>
                <a:latin typeface="+mn-lt"/>
                <a:ea typeface="+mn-ea"/>
                <a:cs typeface="+mn-cs"/>
              </a:rPr>
              <a:t>small number of parameters, a very large number of observations (far more</a:t>
            </a:r>
          </a:p>
          <a:p>
            <a:r>
              <a:rPr lang="en-US" sz="1200" b="0" i="0" u="none" strike="noStrike" kern="1200" baseline="0" dirty="0" smtClean="0">
                <a:solidFill>
                  <a:schemeClr val="tx1"/>
                </a:solidFill>
                <a:latin typeface="+mn-lt"/>
                <a:ea typeface="+mn-ea"/>
                <a:cs typeface="+mn-cs"/>
              </a:rPr>
              <a:t>than is typically needed for a parametric approach) is required in order to</a:t>
            </a:r>
          </a:p>
          <a:p>
            <a:r>
              <a:rPr lang="en-US" sz="1200" b="0" i="0" u="none" strike="noStrike" kern="1200" baseline="0" dirty="0" smtClean="0">
                <a:solidFill>
                  <a:schemeClr val="tx1"/>
                </a:solidFill>
                <a:latin typeface="+mn-lt"/>
                <a:ea typeface="+mn-ea"/>
                <a:cs typeface="+mn-cs"/>
              </a:rPr>
              <a:t>obtain an accurate estimate for f .</a:t>
            </a:r>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9</a:t>
            </a:fld>
            <a:endParaRPr lang="en-US"/>
          </a:p>
        </p:txBody>
      </p:sp>
    </p:spTree>
    <p:extLst>
      <p:ext uri="{BB962C8B-B14F-4D97-AF65-F5344CB8AC3E}">
        <p14:creationId xmlns:p14="http://schemas.microsoft.com/office/powerpoint/2010/main" val="86381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 error tells us</a:t>
            </a:r>
            <a:r>
              <a:rPr lang="en-US" baseline="0" dirty="0" smtClean="0"/>
              <a:t> the average amount that this estimate u(hat) differs from the actual value of u.</a:t>
            </a:r>
            <a:endParaRPr lang="en-US" dirty="0"/>
          </a:p>
        </p:txBody>
      </p:sp>
      <p:sp>
        <p:nvSpPr>
          <p:cNvPr id="4" name="Slide Number Placeholder 3"/>
          <p:cNvSpPr>
            <a:spLocks noGrp="1"/>
          </p:cNvSpPr>
          <p:nvPr>
            <p:ph type="sldNum" sz="quarter" idx="10"/>
          </p:nvPr>
        </p:nvSpPr>
        <p:spPr/>
        <p:txBody>
          <a:bodyPr/>
          <a:lstStyle/>
          <a:p>
            <a:fld id="{0048E428-2001-6944-B4F4-AE55C943395F}" type="slidenum">
              <a:rPr lang="en-US" smtClean="0"/>
              <a:t>11</a:t>
            </a:fld>
            <a:endParaRPr lang="en-US"/>
          </a:p>
        </p:txBody>
      </p:sp>
    </p:spTree>
    <p:extLst>
      <p:ext uri="{BB962C8B-B14F-4D97-AF65-F5344CB8AC3E}">
        <p14:creationId xmlns:p14="http://schemas.microsoft.com/office/powerpoint/2010/main" val="39060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Epsilon</a:t>
            </a:r>
            <a:r>
              <a:rPr lang="en-US" baseline="0" dirty="0" smtClean="0"/>
              <a:t> is the stochastic error term in equation 3.5, which represents the population regression line (PRL).</a:t>
            </a:r>
            <a:endParaRPr lang="en-US" dirty="0"/>
          </a:p>
        </p:txBody>
      </p:sp>
      <p:sp>
        <p:nvSpPr>
          <p:cNvPr id="4" name="Slide Number Placeholder 3"/>
          <p:cNvSpPr>
            <a:spLocks noGrp="1"/>
          </p:cNvSpPr>
          <p:nvPr>
            <p:ph type="sldNum" sz="quarter" idx="10"/>
          </p:nvPr>
        </p:nvSpPr>
        <p:spPr/>
        <p:txBody>
          <a:bodyPr/>
          <a:lstStyle/>
          <a:p>
            <a:fld id="{DEFC46F0-9265-F447-8670-C08AE4D8170D}" type="slidenum">
              <a:rPr lang="en-US" smtClean="0"/>
              <a:t>12</a:t>
            </a:fld>
            <a:endParaRPr lang="en-US"/>
          </a:p>
        </p:txBody>
      </p:sp>
    </p:spTree>
    <p:extLst>
      <p:ext uri="{BB962C8B-B14F-4D97-AF65-F5344CB8AC3E}">
        <p14:creationId xmlns:p14="http://schemas.microsoft.com/office/powerpoint/2010/main" val="1176036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37BED1-F3C0-EC48-9E6D-A8EBE1CC6BE3}"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32165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7BED1-F3C0-EC48-9E6D-A8EBE1CC6BE3}"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784795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7BED1-F3C0-EC48-9E6D-A8EBE1CC6BE3}"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20976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7BED1-F3C0-EC48-9E6D-A8EBE1CC6BE3}"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89595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37BED1-F3C0-EC48-9E6D-A8EBE1CC6BE3}"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11529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37BED1-F3C0-EC48-9E6D-A8EBE1CC6BE3}"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69363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37BED1-F3C0-EC48-9E6D-A8EBE1CC6BE3}"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143748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37BED1-F3C0-EC48-9E6D-A8EBE1CC6BE3}"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658139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7BED1-F3C0-EC48-9E6D-A8EBE1CC6BE3}"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181818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7BED1-F3C0-EC48-9E6D-A8EBE1CC6BE3}"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1625657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7BED1-F3C0-EC48-9E6D-A8EBE1CC6BE3}"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6F9DAC-83E7-F64C-A85C-12DC836D4048}" type="slidenum">
              <a:rPr lang="en-US" smtClean="0"/>
              <a:t>‹#›</a:t>
            </a:fld>
            <a:endParaRPr lang="en-US"/>
          </a:p>
        </p:txBody>
      </p:sp>
    </p:spTree>
    <p:extLst>
      <p:ext uri="{BB962C8B-B14F-4D97-AF65-F5344CB8AC3E}">
        <p14:creationId xmlns:p14="http://schemas.microsoft.com/office/powerpoint/2010/main" val="2134241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7BED1-F3C0-EC48-9E6D-A8EBE1CC6BE3}"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F9DAC-83E7-F64C-A85C-12DC836D4048}" type="slidenum">
              <a:rPr lang="en-US" smtClean="0"/>
              <a:t>‹#›</a:t>
            </a:fld>
            <a:endParaRPr lang="en-US"/>
          </a:p>
        </p:txBody>
      </p:sp>
    </p:spTree>
    <p:extLst>
      <p:ext uri="{BB962C8B-B14F-4D97-AF65-F5344CB8AC3E}">
        <p14:creationId xmlns:p14="http://schemas.microsoft.com/office/powerpoint/2010/main" val="532833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081580" y="643464"/>
            <a:ext cx="8039209" cy="3275978"/>
          </a:xfrm>
          <a:prstGeom prst="rect">
            <a:avLst/>
          </a:prstGeom>
        </p:spPr>
      </p:pic>
      <p:sp>
        <p:nvSpPr>
          <p:cNvPr id="2" name="Title 1"/>
          <p:cNvSpPr>
            <a:spLocks noGrp="1"/>
          </p:cNvSpPr>
          <p:nvPr>
            <p:ph type="ctrTitle"/>
          </p:nvPr>
        </p:nvSpPr>
        <p:spPr>
          <a:xfrm>
            <a:off x="707011" y="4502330"/>
            <a:ext cx="10765410" cy="1207269"/>
          </a:xfrm>
        </p:spPr>
        <p:txBody>
          <a:bodyPr>
            <a:normAutofit/>
          </a:bodyPr>
          <a:lstStyle/>
          <a:p>
            <a:r>
              <a:rPr lang="en-US">
                <a:solidFill>
                  <a:schemeClr val="bg1"/>
                </a:solidFill>
              </a:rPr>
              <a:t>Mid-term Review</a:t>
            </a:r>
          </a:p>
        </p:txBody>
      </p:sp>
      <p:sp>
        <p:nvSpPr>
          <p:cNvPr id="3" name="Subtitle 2"/>
          <p:cNvSpPr>
            <a:spLocks noGrp="1"/>
          </p:cNvSpPr>
          <p:nvPr>
            <p:ph type="subTitle" idx="1"/>
          </p:nvPr>
        </p:nvSpPr>
        <p:spPr>
          <a:xfrm>
            <a:off x="1376313" y="5665510"/>
            <a:ext cx="9426806" cy="719122"/>
          </a:xfrm>
        </p:spPr>
        <p:txBody>
          <a:bodyPr>
            <a:normAutofit/>
          </a:bodyPr>
          <a:lstStyle/>
          <a:p>
            <a:r>
              <a:rPr lang="en-US">
                <a:solidFill>
                  <a:schemeClr val="bg2"/>
                </a:solidFill>
              </a:rPr>
              <a:t>Xue Gao</a:t>
            </a:r>
          </a:p>
        </p:txBody>
      </p:sp>
    </p:spTree>
    <p:extLst>
      <p:ext uri="{BB962C8B-B14F-4D97-AF65-F5344CB8AC3E}">
        <p14:creationId xmlns:p14="http://schemas.microsoft.com/office/powerpoint/2010/main" val="3121179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923" y="316592"/>
            <a:ext cx="8467726" cy="769441"/>
          </a:xfrm>
          <a:prstGeom prst="rect">
            <a:avLst/>
          </a:prstGeom>
        </p:spPr>
        <p:txBody>
          <a:bodyPr wrap="square">
            <a:spAutoFit/>
          </a:bodyPr>
          <a:lstStyle/>
          <a:p>
            <a:r>
              <a:rPr lang="en-US" sz="4400" b="1" smtClean="0">
                <a:latin typeface="Apple Chancery"/>
                <a:cs typeface="Apple Chancery"/>
              </a:rPr>
              <a:t>Measuring the Quality of Fit</a:t>
            </a:r>
            <a:endParaRPr lang="en-US" sz="4400"/>
          </a:p>
        </p:txBody>
      </p:sp>
      <p:sp>
        <p:nvSpPr>
          <p:cNvPr id="4" name="Title 2"/>
          <p:cNvSpPr txBox="1">
            <a:spLocks/>
          </p:cNvSpPr>
          <p:nvPr/>
        </p:nvSpPr>
        <p:spPr>
          <a:xfrm>
            <a:off x="3087261" y="1639393"/>
            <a:ext cx="7686700" cy="5111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Times New Roman" charset="0"/>
                <a:ea typeface="Times New Roman" charset="0"/>
                <a:cs typeface="Times New Roman" charset="0"/>
              </a:rPr>
              <a:t>Training MSE vs. Test MSE</a:t>
            </a:r>
            <a:endParaRPr lang="en-US" sz="3600" dirty="0">
              <a:latin typeface="Times New Roman" charset="0"/>
              <a:ea typeface="Times New Roman" charset="0"/>
              <a:cs typeface="Times New Roman" charset="0"/>
            </a:endParaRPr>
          </a:p>
        </p:txBody>
      </p:sp>
      <p:sp>
        <p:nvSpPr>
          <p:cNvPr id="5" name="TextBox 4"/>
          <p:cNvSpPr txBox="1"/>
          <p:nvPr/>
        </p:nvSpPr>
        <p:spPr>
          <a:xfrm>
            <a:off x="1978897" y="3798133"/>
            <a:ext cx="9492666" cy="2640723"/>
          </a:xfrm>
          <a:prstGeom prst="rect">
            <a:avLst/>
          </a:prstGeom>
          <a:noFill/>
        </p:spPr>
        <p:txBody>
          <a:bodyPr wrap="square" rtlCol="0">
            <a:spAutoFit/>
          </a:bodyPr>
          <a:lstStyle/>
          <a:p>
            <a:pPr marL="342900" indent="-342900">
              <a:lnSpc>
                <a:spcPct val="120000"/>
              </a:lnSpc>
              <a:buFont typeface="Arial"/>
              <a:buChar char="•"/>
            </a:pPr>
            <a:r>
              <a:rPr lang="en-US" sz="2400" dirty="0" smtClean="0"/>
              <a:t>Training MSE: MSE on the sample used to fit the model</a:t>
            </a:r>
          </a:p>
          <a:p>
            <a:pPr marL="342900" indent="-342900">
              <a:lnSpc>
                <a:spcPct val="120000"/>
              </a:lnSpc>
              <a:buFont typeface="Arial"/>
              <a:buChar char="•"/>
            </a:pPr>
            <a:r>
              <a:rPr lang="en-US" sz="2400" dirty="0" smtClean="0"/>
              <a:t>But often the interest is (should be?) in knowing how the model performs outside the sample that was used to fit</a:t>
            </a:r>
          </a:p>
          <a:p>
            <a:pPr marL="800100" lvl="1" indent="-342900">
              <a:lnSpc>
                <a:spcPct val="120000"/>
              </a:lnSpc>
              <a:buFont typeface="Arial"/>
              <a:buChar char="•"/>
            </a:pPr>
            <a:r>
              <a:rPr lang="en-US" sz="2200" dirty="0" smtClean="0"/>
              <a:t>Analogy: Practice exam vs. Real final exam </a:t>
            </a:r>
            <a:endParaRPr lang="en-US" sz="2200" dirty="0"/>
          </a:p>
          <a:p>
            <a:pPr marL="342900" indent="-342900">
              <a:lnSpc>
                <a:spcPct val="120000"/>
              </a:lnSpc>
              <a:buFont typeface="Arial"/>
              <a:buChar char="•"/>
            </a:pPr>
            <a:r>
              <a:rPr lang="en-US" sz="2200" dirty="0" smtClean="0"/>
              <a:t>Test data (x</a:t>
            </a:r>
            <a:r>
              <a:rPr lang="en-US" sz="2200" baseline="-25000" dirty="0" smtClean="0"/>
              <a:t>0</a:t>
            </a:r>
            <a:r>
              <a:rPr lang="en-US" sz="2200" dirty="0" smtClean="0"/>
              <a:t>,y</a:t>
            </a:r>
            <a:r>
              <a:rPr lang="en-US" sz="2200" baseline="-25000" dirty="0" smtClean="0"/>
              <a:t>0</a:t>
            </a:r>
            <a:r>
              <a:rPr lang="en-US" sz="2200" dirty="0" smtClean="0"/>
              <a:t>)</a:t>
            </a:r>
          </a:p>
          <a:p>
            <a:pPr marL="342900" indent="-342900">
              <a:lnSpc>
                <a:spcPct val="120000"/>
              </a:lnSpc>
              <a:buFont typeface="Arial"/>
              <a:buChar char="•"/>
            </a:pPr>
            <a:r>
              <a:rPr lang="en-US" sz="2200" dirty="0" smtClean="0"/>
              <a:t>Test MSE (for many test observations):</a:t>
            </a:r>
            <a:endParaRPr lang="en-US" sz="2200" dirty="0"/>
          </a:p>
        </p:txBody>
      </p:sp>
      <p:pic>
        <p:nvPicPr>
          <p:cNvPr id="6" name="Picture 5"/>
          <p:cNvPicPr>
            <a:picLocks noChangeAspect="1"/>
          </p:cNvPicPr>
          <p:nvPr/>
        </p:nvPicPr>
        <p:blipFill>
          <a:blip r:embed="rId2"/>
          <a:stretch>
            <a:fillRect/>
          </a:stretch>
        </p:blipFill>
        <p:spPr>
          <a:xfrm>
            <a:off x="4038961" y="2437788"/>
            <a:ext cx="4010530" cy="1297022"/>
          </a:xfrm>
          <a:prstGeom prst="rect">
            <a:avLst/>
          </a:prstGeom>
        </p:spPr>
      </p:pic>
    </p:spTree>
    <p:extLst>
      <p:ext uri="{BB962C8B-B14F-4D97-AF65-F5344CB8AC3E}">
        <p14:creationId xmlns:p14="http://schemas.microsoft.com/office/powerpoint/2010/main" val="1736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340440" y="413244"/>
            <a:ext cx="7686700" cy="5111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mtClean="0">
                <a:latin typeface="Apple Chancery"/>
                <a:cs typeface="Apple Chancery"/>
              </a:rPr>
              <a:t>Linear Regression</a:t>
            </a:r>
            <a:endParaRPr lang="en-US" sz="4800" b="1" dirty="0">
              <a:latin typeface="Apple Chancery"/>
              <a:cs typeface="Apple Chancery"/>
            </a:endParaRPr>
          </a:p>
        </p:txBody>
      </p:sp>
      <p:sp>
        <p:nvSpPr>
          <p:cNvPr id="3" name="Rectangle 2"/>
          <p:cNvSpPr/>
          <p:nvPr/>
        </p:nvSpPr>
        <p:spPr>
          <a:xfrm>
            <a:off x="340440" y="1483400"/>
            <a:ext cx="7018909" cy="1200329"/>
          </a:xfrm>
          <a:prstGeom prst="rect">
            <a:avLst/>
          </a:prstGeom>
        </p:spPr>
        <p:txBody>
          <a:bodyPr wrap="none">
            <a:spAutoFit/>
          </a:bodyPr>
          <a:lstStyle/>
          <a:p>
            <a:pPr marL="285750" indent="-285750">
              <a:buFont typeface="Arial" charset="0"/>
              <a:buChar char="•"/>
            </a:pPr>
            <a:r>
              <a:rPr lang="en-US" sz="2400" dirty="0"/>
              <a:t>Supervised learning</a:t>
            </a:r>
          </a:p>
          <a:p>
            <a:pPr marL="285750" indent="-285750">
              <a:buFont typeface="Arial" charset="0"/>
              <a:buChar char="•"/>
            </a:pPr>
            <a:r>
              <a:rPr lang="en-US" sz="2400" dirty="0"/>
              <a:t>a useful tool for predicting a quantitative response</a:t>
            </a:r>
          </a:p>
          <a:p>
            <a:pPr marL="285750" indent="-285750">
              <a:buFont typeface="Arial" charset="0"/>
              <a:buChar char="•"/>
            </a:pPr>
            <a:r>
              <a:rPr lang="en-US" sz="2400" dirty="0"/>
              <a:t>least squares approach</a:t>
            </a:r>
            <a:r>
              <a:rPr lang="zh-CN" altLang="en-US" sz="2400" dirty="0"/>
              <a:t> </a:t>
            </a:r>
            <a:r>
              <a:rPr lang="en-US" altLang="zh-CN" sz="2400" dirty="0"/>
              <a:t>(</a:t>
            </a:r>
            <a:r>
              <a:rPr lang="en-US" sz="2400" dirty="0"/>
              <a:t>Estimating the Coefficients</a:t>
            </a:r>
            <a:r>
              <a:rPr lang="en-US" altLang="zh-CN" sz="2400" dirty="0"/>
              <a:t>)</a:t>
            </a:r>
            <a:endParaRPr lang="en-US" sz="2400" dirty="0"/>
          </a:p>
        </p:txBody>
      </p:sp>
      <p:sp>
        <p:nvSpPr>
          <p:cNvPr id="5" name="Rectangle 4"/>
          <p:cNvSpPr/>
          <p:nvPr/>
        </p:nvSpPr>
        <p:spPr>
          <a:xfrm>
            <a:off x="497982" y="3035679"/>
            <a:ext cx="11376339" cy="3139321"/>
          </a:xfrm>
          <a:prstGeom prst="rect">
            <a:avLst/>
          </a:prstGeom>
        </p:spPr>
        <p:txBody>
          <a:bodyPr wrap="square">
            <a:spAutoFit/>
          </a:bodyPr>
          <a:lstStyle/>
          <a:p>
            <a:pPr marL="342900" indent="-342900">
              <a:spcAft>
                <a:spcPts val="600"/>
              </a:spcAft>
              <a:buFont typeface="Arial"/>
              <a:buChar char="•"/>
            </a:pPr>
            <a:r>
              <a:rPr lang="en-US" sz="2400" dirty="0"/>
              <a:t> Is there a relationship between X and Y?</a:t>
            </a:r>
          </a:p>
          <a:p>
            <a:pPr marL="342900" indent="-342900">
              <a:spcAft>
                <a:spcPts val="600"/>
              </a:spcAft>
              <a:buFont typeface="Arial"/>
              <a:buChar char="•"/>
            </a:pPr>
            <a:r>
              <a:rPr lang="en-US" sz="2400" dirty="0"/>
              <a:t> How strong is the relationship between predictors and </a:t>
            </a:r>
            <a:r>
              <a:rPr lang="en-US" sz="2400" dirty="0" smtClean="0"/>
              <a:t>response </a:t>
            </a:r>
            <a:r>
              <a:rPr lang="en-US" sz="2400" dirty="0"/>
              <a:t>variable</a:t>
            </a:r>
            <a:r>
              <a:rPr lang="en-US" sz="2400" dirty="0" smtClean="0"/>
              <a:t>?</a:t>
            </a:r>
            <a:endParaRPr lang="en-US" sz="2400" dirty="0"/>
          </a:p>
          <a:p>
            <a:pPr marL="342900" indent="-342900">
              <a:spcAft>
                <a:spcPts val="600"/>
              </a:spcAft>
              <a:buFont typeface="Arial"/>
              <a:buChar char="•"/>
            </a:pPr>
            <a:r>
              <a:rPr lang="en-US" sz="2400" dirty="0"/>
              <a:t> Which predictor contributes to </a:t>
            </a:r>
            <a:r>
              <a:rPr lang="en-US" sz="2400" dirty="0" smtClean="0"/>
              <a:t>the </a:t>
            </a:r>
            <a:r>
              <a:rPr lang="en-US" sz="2400" dirty="0"/>
              <a:t>response</a:t>
            </a:r>
            <a:r>
              <a:rPr lang="en-US" sz="2400" dirty="0" smtClean="0"/>
              <a:t> </a:t>
            </a:r>
            <a:r>
              <a:rPr lang="en-US" sz="2400" dirty="0"/>
              <a:t>variable</a:t>
            </a:r>
            <a:r>
              <a:rPr lang="en-US" sz="2400" dirty="0" smtClean="0"/>
              <a:t>?</a:t>
            </a:r>
            <a:endParaRPr lang="en-US" sz="2400" dirty="0"/>
          </a:p>
          <a:p>
            <a:pPr marL="342900" indent="-342900">
              <a:spcAft>
                <a:spcPts val="600"/>
              </a:spcAft>
              <a:buFont typeface="Arial"/>
              <a:buChar char="•"/>
            </a:pPr>
            <a:r>
              <a:rPr lang="en-US" sz="2400" dirty="0"/>
              <a:t> How accurately can we estimate the effect of each predictor on response</a:t>
            </a:r>
            <a:r>
              <a:rPr lang="en-US" sz="2400" dirty="0" smtClean="0"/>
              <a:t> variable?</a:t>
            </a:r>
            <a:endParaRPr lang="en-US" sz="2400" dirty="0"/>
          </a:p>
          <a:p>
            <a:pPr marL="342900" indent="-342900">
              <a:spcAft>
                <a:spcPts val="600"/>
              </a:spcAft>
              <a:buFont typeface="Arial"/>
              <a:buChar char="•"/>
            </a:pPr>
            <a:r>
              <a:rPr lang="en-US" sz="2400" dirty="0"/>
              <a:t> How accurately can we predict future outcome?</a:t>
            </a:r>
          </a:p>
          <a:p>
            <a:pPr marL="342900" indent="-342900">
              <a:spcAft>
                <a:spcPts val="600"/>
              </a:spcAft>
              <a:buFont typeface="Arial"/>
              <a:buChar char="•"/>
            </a:pPr>
            <a:r>
              <a:rPr lang="en-US" sz="2400" dirty="0"/>
              <a:t> Is the relationship linear?</a:t>
            </a:r>
          </a:p>
          <a:p>
            <a:pPr marL="342900" indent="-342900">
              <a:spcAft>
                <a:spcPts val="600"/>
              </a:spcAft>
              <a:buFont typeface="Arial"/>
              <a:buChar char="•"/>
            </a:pPr>
            <a:r>
              <a:rPr lang="en-US" sz="2400" dirty="0"/>
              <a:t> Should we consider interaction?</a:t>
            </a:r>
            <a:endParaRPr lang="en-US" sz="2400" dirty="0"/>
          </a:p>
        </p:txBody>
      </p:sp>
    </p:spTree>
    <p:extLst>
      <p:ext uri="{BB962C8B-B14F-4D97-AF65-F5344CB8AC3E}">
        <p14:creationId xmlns:p14="http://schemas.microsoft.com/office/powerpoint/2010/main" val="1244824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12</a:t>
            </a:fld>
            <a:endParaRPr lang="en-GB" dirty="0">
              <a:solidFill>
                <a:prstClr val="white"/>
              </a:solidFill>
              <a:latin typeface="Calibri"/>
            </a:endParaRPr>
          </a:p>
        </p:txBody>
      </p:sp>
      <p:sp>
        <p:nvSpPr>
          <p:cNvPr id="3" name="Title 2"/>
          <p:cNvSpPr>
            <a:spLocks noGrp="1"/>
          </p:cNvSpPr>
          <p:nvPr>
            <p:ph type="title"/>
          </p:nvPr>
        </p:nvSpPr>
        <p:spPr>
          <a:xfrm>
            <a:off x="508263" y="152400"/>
            <a:ext cx="8289373" cy="1031514"/>
          </a:xfrm>
        </p:spPr>
        <p:txBody>
          <a:bodyPr>
            <a:normAutofit/>
          </a:bodyPr>
          <a:lstStyle/>
          <a:p>
            <a:r>
              <a:rPr lang="en-US" dirty="0" smtClean="0">
                <a:latin typeface="Times New Roman" charset="0"/>
                <a:ea typeface="Times New Roman" charset="0"/>
                <a:cs typeface="Times New Roman" charset="0"/>
              </a:rPr>
              <a:t>Standard Errors for OLS Estimates</a:t>
            </a:r>
            <a:endParaRPr lang="en-US" sz="2600" dirty="0">
              <a:latin typeface="Times New Roman" charset="0"/>
              <a:ea typeface="Times New Roman" charset="0"/>
              <a:cs typeface="Times New Roman" charset="0"/>
            </a:endParaRPr>
          </a:p>
        </p:txBody>
      </p:sp>
      <p:grpSp>
        <p:nvGrpSpPr>
          <p:cNvPr id="13" name="Group 12"/>
          <p:cNvGrpSpPr/>
          <p:nvPr/>
        </p:nvGrpSpPr>
        <p:grpSpPr>
          <a:xfrm>
            <a:off x="1255318" y="1418497"/>
            <a:ext cx="9144000" cy="2460526"/>
            <a:chOff x="0" y="1016750"/>
            <a:chExt cx="9144000" cy="2460526"/>
          </a:xfrm>
        </p:grpSpPr>
        <p:grpSp>
          <p:nvGrpSpPr>
            <p:cNvPr id="6" name="Group 5"/>
            <p:cNvGrpSpPr/>
            <p:nvPr/>
          </p:nvGrpSpPr>
          <p:grpSpPr>
            <a:xfrm>
              <a:off x="0" y="1016750"/>
              <a:ext cx="9144000" cy="2460526"/>
              <a:chOff x="0" y="2197100"/>
              <a:chExt cx="9144000" cy="2460526"/>
            </a:xfrm>
          </p:grpSpPr>
          <p:pic>
            <p:nvPicPr>
              <p:cNvPr id="5" name="Picture 4"/>
              <p:cNvPicPr>
                <a:picLocks noChangeAspect="1"/>
              </p:cNvPicPr>
              <p:nvPr/>
            </p:nvPicPr>
            <p:blipFill>
              <a:blip r:embed="rId3"/>
              <a:stretch>
                <a:fillRect/>
              </a:stretch>
            </p:blipFill>
            <p:spPr>
              <a:xfrm>
                <a:off x="0" y="2197100"/>
                <a:ext cx="9144000" cy="2460526"/>
              </a:xfrm>
              <a:prstGeom prst="rect">
                <a:avLst/>
              </a:prstGeom>
            </p:spPr>
          </p:pic>
          <p:sp>
            <p:nvSpPr>
              <p:cNvPr id="10" name="Rectangle 9"/>
              <p:cNvSpPr/>
              <p:nvPr/>
            </p:nvSpPr>
            <p:spPr>
              <a:xfrm>
                <a:off x="0" y="2311843"/>
                <a:ext cx="3212353" cy="29273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2520902" y="3169599"/>
              <a:ext cx="6569308" cy="29273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4"/>
          <a:stretch>
            <a:fillRect/>
          </a:stretch>
        </p:blipFill>
        <p:spPr>
          <a:xfrm>
            <a:off x="1255318" y="4375677"/>
            <a:ext cx="9144000" cy="1746090"/>
          </a:xfrm>
          <a:prstGeom prst="rect">
            <a:avLst/>
          </a:prstGeom>
        </p:spPr>
      </p:pic>
    </p:spTree>
    <p:extLst>
      <p:ext uri="{BB962C8B-B14F-4D97-AF65-F5344CB8AC3E}">
        <p14:creationId xmlns:p14="http://schemas.microsoft.com/office/powerpoint/2010/main" val="182645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13</a:t>
            </a:fld>
            <a:endParaRPr lang="en-GB" dirty="0">
              <a:solidFill>
                <a:prstClr val="white"/>
              </a:solidFill>
              <a:latin typeface="Calibri"/>
            </a:endParaRPr>
          </a:p>
        </p:txBody>
      </p:sp>
      <p:sp>
        <p:nvSpPr>
          <p:cNvPr id="3" name="Title 2"/>
          <p:cNvSpPr>
            <a:spLocks noGrp="1"/>
          </p:cNvSpPr>
          <p:nvPr>
            <p:ph type="title"/>
          </p:nvPr>
        </p:nvSpPr>
        <p:spPr>
          <a:xfrm>
            <a:off x="801385" y="365463"/>
            <a:ext cx="8411888" cy="826028"/>
          </a:xfrm>
        </p:spPr>
        <p:txBody>
          <a:bodyPr>
            <a:normAutofit/>
          </a:bodyPr>
          <a:lstStyle/>
          <a:p>
            <a:r>
              <a:rPr lang="en-US" b="1" dirty="0" smtClean="0">
                <a:latin typeface="Times New Roman" charset="0"/>
                <a:ea typeface="Times New Roman" charset="0"/>
                <a:cs typeface="Times New Roman" charset="0"/>
              </a:rPr>
              <a:t>R</a:t>
            </a:r>
            <a:r>
              <a:rPr lang="en-US" b="1" baseline="30000" dirty="0" smtClean="0">
                <a:latin typeface="Times New Roman" charset="0"/>
                <a:ea typeface="Times New Roman" charset="0"/>
                <a:cs typeface="Times New Roman" charset="0"/>
              </a:rPr>
              <a:t>2</a:t>
            </a:r>
            <a:r>
              <a:rPr lang="en-US" b="1" dirty="0" smtClean="0">
                <a:latin typeface="Times New Roman" charset="0"/>
                <a:ea typeface="Times New Roman" charset="0"/>
                <a:cs typeface="Times New Roman" charset="0"/>
              </a:rPr>
              <a:t> Statistic</a:t>
            </a:r>
            <a:endParaRPr lang="en-US" sz="2600" b="1" dirty="0">
              <a:latin typeface="Times New Roman" charset="0"/>
              <a:ea typeface="Times New Roman" charset="0"/>
              <a:cs typeface="Times New Roman" charset="0"/>
            </a:endParaRPr>
          </a:p>
        </p:txBody>
      </p:sp>
      <p:sp>
        <p:nvSpPr>
          <p:cNvPr id="10" name="TextBox 9"/>
          <p:cNvSpPr txBox="1"/>
          <p:nvPr/>
        </p:nvSpPr>
        <p:spPr>
          <a:xfrm>
            <a:off x="915165" y="1420192"/>
            <a:ext cx="10217623" cy="4832092"/>
          </a:xfrm>
          <a:prstGeom prst="rect">
            <a:avLst/>
          </a:prstGeom>
          <a:noFill/>
        </p:spPr>
        <p:txBody>
          <a:bodyPr wrap="square" rtlCol="0">
            <a:spAutoFit/>
          </a:bodyPr>
          <a:lstStyle/>
          <a:p>
            <a:pPr marL="342900" indent="-342900">
              <a:buFont typeface="Arial"/>
              <a:buChar char="•"/>
            </a:pPr>
            <a:r>
              <a:rPr lang="en-US" sz="2200" dirty="0" smtClean="0">
                <a:solidFill>
                  <a:srgbClr val="000000"/>
                </a:solidFill>
              </a:rPr>
              <a:t>The </a:t>
            </a:r>
            <a:r>
              <a:rPr lang="en-US" sz="2200" dirty="0">
                <a:solidFill>
                  <a:srgbClr val="0000FF"/>
                </a:solidFill>
              </a:rPr>
              <a:t>R</a:t>
            </a:r>
            <a:r>
              <a:rPr lang="en-US" sz="2200" baseline="30000" dirty="0">
                <a:solidFill>
                  <a:srgbClr val="0000FF"/>
                </a:solidFill>
              </a:rPr>
              <a:t>2</a:t>
            </a:r>
            <a:r>
              <a:rPr lang="en-US" sz="2200" dirty="0">
                <a:solidFill>
                  <a:srgbClr val="0000FF"/>
                </a:solidFill>
              </a:rPr>
              <a:t> statistic </a:t>
            </a:r>
            <a:r>
              <a:rPr lang="en-US" sz="2200" dirty="0">
                <a:solidFill>
                  <a:srgbClr val="000000"/>
                </a:solidFill>
              </a:rPr>
              <a:t>provides </a:t>
            </a:r>
            <a:r>
              <a:rPr lang="en-US" sz="2200" dirty="0" smtClean="0">
                <a:solidFill>
                  <a:srgbClr val="000000"/>
                </a:solidFill>
              </a:rPr>
              <a:t>a measure </a:t>
            </a:r>
            <a:r>
              <a:rPr lang="en-US" sz="2200" dirty="0">
                <a:solidFill>
                  <a:srgbClr val="000000"/>
                </a:solidFill>
              </a:rPr>
              <a:t>of fit. </a:t>
            </a:r>
            <a:r>
              <a:rPr lang="en-US" sz="2200" dirty="0"/>
              <a:t>It </a:t>
            </a:r>
            <a:r>
              <a:rPr lang="en-US" sz="2200" dirty="0">
                <a:solidFill>
                  <a:srgbClr val="0000FF"/>
                </a:solidFill>
              </a:rPr>
              <a:t>takes the form of a proportion —the proportion of variance explained</a:t>
            </a:r>
            <a:r>
              <a:rPr lang="en-US" sz="2200" dirty="0">
                <a:solidFill>
                  <a:srgbClr val="000000"/>
                </a:solidFill>
              </a:rPr>
              <a:t>—and so it always takes on a value between 0 and 1, and is independent of the scale of Y.</a:t>
            </a:r>
          </a:p>
          <a:p>
            <a:pPr marL="342900" indent="-342900">
              <a:buFont typeface="Arial"/>
              <a:buChar char="•"/>
            </a:pPr>
            <a:endParaRPr lang="en-US" sz="2200" dirty="0">
              <a:solidFill>
                <a:srgbClr val="000000"/>
              </a:solidFill>
            </a:endParaRPr>
          </a:p>
          <a:p>
            <a:pPr marL="342900" indent="-342900">
              <a:buFont typeface="Arial"/>
              <a:buChar char="•"/>
            </a:pPr>
            <a:endParaRPr lang="en-US" sz="2200" dirty="0">
              <a:solidFill>
                <a:srgbClr val="000000"/>
              </a:solidFill>
            </a:endParaRPr>
          </a:p>
          <a:p>
            <a:pPr marL="342900" indent="-342900">
              <a:buFont typeface="Arial"/>
              <a:buChar char="•"/>
            </a:pPr>
            <a:endParaRPr lang="en-US" sz="2200" dirty="0">
              <a:solidFill>
                <a:srgbClr val="000000"/>
              </a:solidFill>
            </a:endParaRPr>
          </a:p>
          <a:p>
            <a:pPr marL="342900" indent="-342900">
              <a:buFont typeface="Arial"/>
              <a:buChar char="•"/>
            </a:pPr>
            <a:endParaRPr lang="en-US" sz="2200" dirty="0">
              <a:solidFill>
                <a:srgbClr val="000000"/>
              </a:solidFill>
            </a:endParaRPr>
          </a:p>
          <a:p>
            <a:pPr marL="342900" indent="-342900">
              <a:buFont typeface="Arial"/>
              <a:buChar char="•"/>
            </a:pPr>
            <a:endParaRPr lang="en-US" sz="2200" dirty="0">
              <a:solidFill>
                <a:srgbClr val="000000"/>
              </a:solidFill>
            </a:endParaRPr>
          </a:p>
          <a:p>
            <a:endParaRPr lang="en-US" sz="2200" dirty="0" smtClean="0">
              <a:solidFill>
                <a:srgbClr val="000000"/>
              </a:solidFill>
            </a:endParaRPr>
          </a:p>
          <a:p>
            <a:endParaRPr lang="en-US" sz="2200" dirty="0">
              <a:solidFill>
                <a:srgbClr val="000000"/>
              </a:solidFill>
            </a:endParaRPr>
          </a:p>
          <a:p>
            <a:endParaRPr lang="en-US" sz="2200" dirty="0" smtClean="0">
              <a:solidFill>
                <a:srgbClr val="000000"/>
              </a:solidFill>
            </a:endParaRPr>
          </a:p>
          <a:p>
            <a:endParaRPr lang="en-US" sz="2200" dirty="0">
              <a:solidFill>
                <a:srgbClr val="000000"/>
              </a:solidFill>
            </a:endParaRPr>
          </a:p>
          <a:p>
            <a:pPr marL="342900" indent="-342900">
              <a:buFont typeface="Arial"/>
              <a:buChar char="•"/>
            </a:pPr>
            <a:r>
              <a:rPr lang="en-US" sz="2200" dirty="0">
                <a:solidFill>
                  <a:srgbClr val="000000"/>
                </a:solidFill>
              </a:rPr>
              <a:t>TSS measures the total variance in the response Y, and can be thought of as the amount of variability inherent in the response before the regression is performed.</a:t>
            </a:r>
          </a:p>
        </p:txBody>
      </p:sp>
      <p:pic>
        <p:nvPicPr>
          <p:cNvPr id="4" name="Picture 3"/>
          <p:cNvPicPr>
            <a:picLocks noChangeAspect="1"/>
          </p:cNvPicPr>
          <p:nvPr/>
        </p:nvPicPr>
        <p:blipFill>
          <a:blip r:embed="rId3"/>
          <a:stretch>
            <a:fillRect/>
          </a:stretch>
        </p:blipFill>
        <p:spPr>
          <a:xfrm>
            <a:off x="2648325" y="3018495"/>
            <a:ext cx="5962275" cy="1635486"/>
          </a:xfrm>
          <a:prstGeom prst="rect">
            <a:avLst/>
          </a:prstGeom>
        </p:spPr>
      </p:pic>
    </p:spTree>
    <p:extLst>
      <p:ext uri="{BB962C8B-B14F-4D97-AF65-F5344CB8AC3E}">
        <p14:creationId xmlns:p14="http://schemas.microsoft.com/office/powerpoint/2010/main" val="27055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14</a:t>
            </a:fld>
            <a:endParaRPr lang="en-GB" dirty="0">
              <a:solidFill>
                <a:prstClr val="white"/>
              </a:solidFill>
              <a:latin typeface="Calibri"/>
            </a:endParaRPr>
          </a:p>
        </p:txBody>
      </p:sp>
      <p:sp>
        <p:nvSpPr>
          <p:cNvPr id="3" name="Title 2"/>
          <p:cNvSpPr>
            <a:spLocks noGrp="1"/>
          </p:cNvSpPr>
          <p:nvPr>
            <p:ph type="title"/>
          </p:nvPr>
        </p:nvSpPr>
        <p:spPr>
          <a:xfrm>
            <a:off x="833849" y="488950"/>
            <a:ext cx="7958627" cy="695790"/>
          </a:xfrm>
        </p:spPr>
        <p:txBody>
          <a:bodyPr/>
          <a:lstStyle/>
          <a:p>
            <a:r>
              <a:rPr lang="en-US" b="1" dirty="0" smtClean="0"/>
              <a:t>Potential Problems in MLR</a:t>
            </a:r>
            <a:endParaRPr lang="en-US" sz="2600" b="1" dirty="0"/>
          </a:p>
        </p:txBody>
      </p:sp>
      <p:pic>
        <p:nvPicPr>
          <p:cNvPr id="6" name="Picture 5"/>
          <p:cNvPicPr>
            <a:picLocks noChangeAspect="1"/>
          </p:cNvPicPr>
          <p:nvPr/>
        </p:nvPicPr>
        <p:blipFill>
          <a:blip r:embed="rId3"/>
          <a:stretch>
            <a:fillRect/>
          </a:stretch>
        </p:blipFill>
        <p:spPr>
          <a:xfrm>
            <a:off x="833849" y="1709880"/>
            <a:ext cx="9572337" cy="4322456"/>
          </a:xfrm>
          <a:prstGeom prst="rect">
            <a:avLst/>
          </a:prstGeom>
        </p:spPr>
      </p:pic>
    </p:spTree>
    <p:extLst>
      <p:ext uri="{BB962C8B-B14F-4D97-AF65-F5344CB8AC3E}">
        <p14:creationId xmlns:p14="http://schemas.microsoft.com/office/powerpoint/2010/main" val="1698302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15</a:t>
            </a:fld>
            <a:endParaRPr lang="en-GB" dirty="0">
              <a:solidFill>
                <a:prstClr val="white"/>
              </a:solidFill>
              <a:latin typeface="Calibri"/>
            </a:endParaRPr>
          </a:p>
        </p:txBody>
      </p:sp>
      <p:sp>
        <p:nvSpPr>
          <p:cNvPr id="3" name="Title 2"/>
          <p:cNvSpPr>
            <a:spLocks noGrp="1"/>
          </p:cNvSpPr>
          <p:nvPr>
            <p:ph type="title"/>
          </p:nvPr>
        </p:nvSpPr>
        <p:spPr>
          <a:xfrm>
            <a:off x="441717" y="419472"/>
            <a:ext cx="11750283" cy="1923677"/>
          </a:xfrm>
        </p:spPr>
        <p:txBody>
          <a:bodyPr>
            <a:normAutofit/>
          </a:bodyPr>
          <a:lstStyle/>
          <a:p>
            <a:r>
              <a:rPr lang="en-US" b="1" dirty="0" smtClean="0">
                <a:solidFill>
                  <a:srgbClr val="000000"/>
                </a:solidFill>
                <a:latin typeface="Times New Roman" charset="0"/>
                <a:ea typeface="Times New Roman" charset="0"/>
                <a:cs typeface="Times New Roman" charset="0"/>
              </a:rPr>
              <a:t>Classification: </a:t>
            </a:r>
            <a:br>
              <a:rPr lang="en-US" b="1" dirty="0" smtClean="0">
                <a:solidFill>
                  <a:srgbClr val="000000"/>
                </a:solidFill>
                <a:latin typeface="Times New Roman" charset="0"/>
                <a:ea typeface="Times New Roman" charset="0"/>
                <a:cs typeface="Times New Roman" charset="0"/>
              </a:rPr>
            </a:br>
            <a:r>
              <a:rPr lang="en-US" b="1" dirty="0" smtClean="0">
                <a:solidFill>
                  <a:srgbClr val="000000"/>
                </a:solidFill>
                <a:latin typeface="Times New Roman" charset="0"/>
                <a:ea typeface="Times New Roman" charset="0"/>
                <a:cs typeface="Times New Roman" charset="0"/>
              </a:rPr>
              <a:t>Working with Qualitative Response Variables</a:t>
            </a:r>
            <a:endParaRPr lang="en-US" b="1" dirty="0">
              <a:latin typeface="Times New Roman" charset="0"/>
              <a:ea typeface="Times New Roman" charset="0"/>
              <a:cs typeface="Times New Roman" charset="0"/>
            </a:endParaRPr>
          </a:p>
        </p:txBody>
      </p:sp>
      <p:sp>
        <p:nvSpPr>
          <p:cNvPr id="6" name="TextBox 5"/>
          <p:cNvSpPr txBox="1"/>
          <p:nvPr/>
        </p:nvSpPr>
        <p:spPr>
          <a:xfrm>
            <a:off x="580262" y="2788905"/>
            <a:ext cx="11514756" cy="2831544"/>
          </a:xfrm>
          <a:prstGeom prst="rect">
            <a:avLst/>
          </a:prstGeom>
          <a:noFill/>
        </p:spPr>
        <p:txBody>
          <a:bodyPr wrap="square" rtlCol="0">
            <a:spAutoFit/>
          </a:bodyPr>
          <a:lstStyle/>
          <a:p>
            <a:pPr marL="342900" indent="-342900">
              <a:lnSpc>
                <a:spcPct val="120000"/>
              </a:lnSpc>
              <a:spcAft>
                <a:spcPts val="600"/>
              </a:spcAft>
              <a:buFont typeface="Arial"/>
              <a:buChar char="•"/>
            </a:pPr>
            <a:r>
              <a:rPr lang="en-US" sz="2800" dirty="0">
                <a:solidFill>
                  <a:srgbClr val="000000"/>
                </a:solidFill>
              </a:rPr>
              <a:t>Quantitative vs. Qualitative response variables/Regression vs. Classification</a:t>
            </a:r>
          </a:p>
          <a:p>
            <a:pPr marL="342900" indent="-342900">
              <a:lnSpc>
                <a:spcPct val="120000"/>
              </a:lnSpc>
              <a:spcAft>
                <a:spcPts val="600"/>
              </a:spcAft>
              <a:buFont typeface="Arial"/>
              <a:buChar char="•"/>
            </a:pPr>
            <a:r>
              <a:rPr lang="en-US" sz="2800" dirty="0">
                <a:solidFill>
                  <a:srgbClr val="000000"/>
                </a:solidFill>
              </a:rPr>
              <a:t>In this unit (this and next class), learn: logistic regression; </a:t>
            </a:r>
            <a:r>
              <a:rPr lang="en-US" sz="2800" dirty="0" smtClean="0">
                <a:solidFill>
                  <a:srgbClr val="000000"/>
                </a:solidFill>
              </a:rPr>
              <a:t>discriminant </a:t>
            </a:r>
            <a:r>
              <a:rPr lang="en-US" sz="2800" dirty="0">
                <a:solidFill>
                  <a:srgbClr val="000000"/>
                </a:solidFill>
              </a:rPr>
              <a:t>analysis, and KNN classification</a:t>
            </a:r>
          </a:p>
          <a:p>
            <a:pPr marL="342900" indent="-342900">
              <a:lnSpc>
                <a:spcPct val="120000"/>
              </a:lnSpc>
              <a:spcAft>
                <a:spcPts val="600"/>
              </a:spcAft>
              <a:buFont typeface="Arial"/>
              <a:buChar char="•"/>
            </a:pPr>
            <a:r>
              <a:rPr lang="en-US" sz="2800" dirty="0">
                <a:solidFill>
                  <a:srgbClr val="000000"/>
                </a:solidFill>
              </a:rPr>
              <a:t>In later units focus on more advanced methods such as trees, random forests, boosting, and support vector machines</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199432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16</a:t>
            </a:fld>
            <a:endParaRPr lang="en-GB" dirty="0">
              <a:solidFill>
                <a:prstClr val="white"/>
              </a:solidFill>
              <a:latin typeface="Calibri"/>
            </a:endParaRPr>
          </a:p>
        </p:txBody>
      </p:sp>
      <p:pic>
        <p:nvPicPr>
          <p:cNvPr id="5" name="Picture 4"/>
          <p:cNvPicPr>
            <a:picLocks noChangeAspect="1"/>
          </p:cNvPicPr>
          <p:nvPr/>
        </p:nvPicPr>
        <p:blipFill>
          <a:blip r:embed="rId3"/>
          <a:stretch>
            <a:fillRect/>
          </a:stretch>
        </p:blipFill>
        <p:spPr>
          <a:xfrm>
            <a:off x="5743109" y="1292925"/>
            <a:ext cx="4661655" cy="1553885"/>
          </a:xfrm>
          <a:prstGeom prst="rect">
            <a:avLst/>
          </a:prstGeom>
        </p:spPr>
      </p:pic>
      <p:pic>
        <p:nvPicPr>
          <p:cNvPr id="7" name="Picture 6"/>
          <p:cNvPicPr>
            <a:picLocks noChangeAspect="1"/>
          </p:cNvPicPr>
          <p:nvPr/>
        </p:nvPicPr>
        <p:blipFill rotWithShape="1">
          <a:blip r:embed="rId4"/>
          <a:srcRect l="51144" b="33328"/>
          <a:stretch/>
        </p:blipFill>
        <p:spPr>
          <a:xfrm>
            <a:off x="70445" y="1643527"/>
            <a:ext cx="5566918" cy="4365099"/>
          </a:xfrm>
          <a:prstGeom prst="rect">
            <a:avLst/>
          </a:prstGeom>
        </p:spPr>
      </p:pic>
      <p:sp>
        <p:nvSpPr>
          <p:cNvPr id="8" name="Rectangle 7"/>
          <p:cNvSpPr/>
          <p:nvPr/>
        </p:nvSpPr>
        <p:spPr>
          <a:xfrm>
            <a:off x="405635" y="447640"/>
            <a:ext cx="7345281" cy="707886"/>
          </a:xfrm>
          <a:prstGeom prst="rect">
            <a:avLst/>
          </a:prstGeom>
        </p:spPr>
        <p:txBody>
          <a:bodyPr wrap="none">
            <a:spAutoFit/>
          </a:bodyPr>
          <a:lstStyle/>
          <a:p>
            <a:r>
              <a:rPr lang="en-US" sz="4000" b="1" dirty="0" smtClean="0">
                <a:latin typeface="Apple Chancery"/>
                <a:cs typeface="Apple Chancery"/>
              </a:rPr>
              <a:t>Classification: Logistic Regression</a:t>
            </a:r>
            <a:endParaRPr lang="en-US" sz="4000" dirty="0"/>
          </a:p>
        </p:txBody>
      </p:sp>
      <p:pic>
        <p:nvPicPr>
          <p:cNvPr id="9" name="Picture 8"/>
          <p:cNvPicPr>
            <a:picLocks noChangeAspect="1"/>
          </p:cNvPicPr>
          <p:nvPr/>
        </p:nvPicPr>
        <p:blipFill>
          <a:blip r:embed="rId5"/>
          <a:stretch>
            <a:fillRect/>
          </a:stretch>
        </p:blipFill>
        <p:spPr>
          <a:xfrm>
            <a:off x="7693616" y="3251571"/>
            <a:ext cx="3496685" cy="1154078"/>
          </a:xfrm>
          <a:prstGeom prst="rect">
            <a:avLst/>
          </a:prstGeom>
        </p:spPr>
      </p:pic>
      <p:pic>
        <p:nvPicPr>
          <p:cNvPr id="10" name="Picture 9"/>
          <p:cNvPicPr>
            <a:picLocks noChangeAspect="1"/>
          </p:cNvPicPr>
          <p:nvPr/>
        </p:nvPicPr>
        <p:blipFill>
          <a:blip r:embed="rId6"/>
          <a:stretch>
            <a:fillRect/>
          </a:stretch>
        </p:blipFill>
        <p:spPr>
          <a:xfrm>
            <a:off x="7799362" y="4810410"/>
            <a:ext cx="4392638" cy="995454"/>
          </a:xfrm>
          <a:prstGeom prst="rect">
            <a:avLst/>
          </a:prstGeom>
        </p:spPr>
      </p:pic>
      <p:sp>
        <p:nvSpPr>
          <p:cNvPr id="11" name="TextBox 10"/>
          <p:cNvSpPr txBox="1"/>
          <p:nvPr/>
        </p:nvSpPr>
        <p:spPr>
          <a:xfrm>
            <a:off x="5620078" y="3366436"/>
            <a:ext cx="1668401" cy="646331"/>
          </a:xfrm>
          <a:prstGeom prst="rect">
            <a:avLst/>
          </a:prstGeom>
          <a:noFill/>
        </p:spPr>
        <p:txBody>
          <a:bodyPr wrap="square" rtlCol="0">
            <a:spAutoFit/>
          </a:bodyPr>
          <a:lstStyle/>
          <a:p>
            <a:r>
              <a:rPr lang="en-US" sz="3600" b="1" dirty="0" smtClean="0"/>
              <a:t>Odds:</a:t>
            </a:r>
            <a:endParaRPr lang="en-US" sz="3600" b="1" dirty="0"/>
          </a:p>
        </p:txBody>
      </p:sp>
      <p:sp>
        <p:nvSpPr>
          <p:cNvPr id="12" name="TextBox 11"/>
          <p:cNvSpPr txBox="1"/>
          <p:nvPr/>
        </p:nvSpPr>
        <p:spPr>
          <a:xfrm>
            <a:off x="5583743" y="4984971"/>
            <a:ext cx="2109873" cy="646331"/>
          </a:xfrm>
          <a:prstGeom prst="rect">
            <a:avLst/>
          </a:prstGeom>
          <a:noFill/>
        </p:spPr>
        <p:txBody>
          <a:bodyPr wrap="none" rtlCol="0">
            <a:spAutoFit/>
          </a:bodyPr>
          <a:lstStyle/>
          <a:p>
            <a:r>
              <a:rPr lang="en-US" sz="3600" b="1" dirty="0" smtClean="0"/>
              <a:t>Log-Odds:</a:t>
            </a:r>
            <a:endParaRPr lang="en-US" sz="3600" b="1" dirty="0"/>
          </a:p>
        </p:txBody>
      </p:sp>
      <p:sp>
        <p:nvSpPr>
          <p:cNvPr id="3" name="Rectangle 2"/>
          <p:cNvSpPr/>
          <p:nvPr/>
        </p:nvSpPr>
        <p:spPr>
          <a:xfrm>
            <a:off x="7693616" y="3366436"/>
            <a:ext cx="1782893" cy="103921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7799362" y="4592089"/>
            <a:ext cx="2577693" cy="142078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15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17</a:t>
            </a:fld>
            <a:endParaRPr lang="en-GB" dirty="0">
              <a:solidFill>
                <a:prstClr val="white"/>
              </a:solidFill>
              <a:latin typeface="Calibri"/>
            </a:endParaRPr>
          </a:p>
        </p:txBody>
      </p:sp>
      <p:sp>
        <p:nvSpPr>
          <p:cNvPr id="3" name="Title 2"/>
          <p:cNvSpPr>
            <a:spLocks noGrp="1"/>
          </p:cNvSpPr>
          <p:nvPr>
            <p:ph type="title"/>
          </p:nvPr>
        </p:nvSpPr>
        <p:spPr>
          <a:xfrm>
            <a:off x="474518" y="264500"/>
            <a:ext cx="11242964" cy="1325563"/>
          </a:xfrm>
        </p:spPr>
        <p:txBody>
          <a:bodyPr/>
          <a:lstStyle/>
          <a:p>
            <a:r>
              <a:rPr lang="en-US" b="1" dirty="0" smtClean="0">
                <a:latin typeface="Times New Roman" charset="0"/>
                <a:ea typeface="Times New Roman" charset="0"/>
                <a:cs typeface="Times New Roman" charset="0"/>
              </a:rPr>
              <a:t>Error in the Classification Setting: Test Error</a:t>
            </a:r>
            <a:endParaRPr lang="en-US" sz="2600" b="1" i="1" dirty="0">
              <a:latin typeface="Times New Roman" charset="0"/>
              <a:ea typeface="Times New Roman" charset="0"/>
              <a:cs typeface="Times New Roman" charset="0"/>
            </a:endParaRPr>
          </a:p>
        </p:txBody>
      </p:sp>
      <p:sp>
        <p:nvSpPr>
          <p:cNvPr id="7" name="TextBox 6"/>
          <p:cNvSpPr txBox="1"/>
          <p:nvPr/>
        </p:nvSpPr>
        <p:spPr>
          <a:xfrm>
            <a:off x="729328" y="1672168"/>
            <a:ext cx="8488908" cy="646331"/>
          </a:xfrm>
          <a:prstGeom prst="rect">
            <a:avLst/>
          </a:prstGeom>
          <a:noFill/>
        </p:spPr>
        <p:txBody>
          <a:bodyPr wrap="square" rtlCol="0">
            <a:spAutoFit/>
          </a:bodyPr>
          <a:lstStyle/>
          <a:p>
            <a:pPr marL="342900" indent="-342900">
              <a:spcAft>
                <a:spcPts val="600"/>
              </a:spcAft>
              <a:buFont typeface="Arial"/>
              <a:buChar char="•"/>
            </a:pPr>
            <a:r>
              <a:rPr lang="en-US" sz="3600" dirty="0">
                <a:solidFill>
                  <a:srgbClr val="A60000"/>
                </a:solidFill>
              </a:rPr>
              <a:t>How would you calculate the test error?</a:t>
            </a:r>
            <a:endParaRPr lang="en-US" sz="3200" dirty="0"/>
          </a:p>
        </p:txBody>
      </p:sp>
      <p:pic>
        <p:nvPicPr>
          <p:cNvPr id="4" name="Picture 3"/>
          <p:cNvPicPr>
            <a:picLocks noChangeAspect="1"/>
          </p:cNvPicPr>
          <p:nvPr/>
        </p:nvPicPr>
        <p:blipFill>
          <a:blip r:embed="rId3"/>
          <a:stretch>
            <a:fillRect/>
          </a:stretch>
        </p:blipFill>
        <p:spPr>
          <a:xfrm>
            <a:off x="863944" y="3084264"/>
            <a:ext cx="10680177" cy="2388281"/>
          </a:xfrm>
          <a:prstGeom prst="rect">
            <a:avLst/>
          </a:prstGeom>
        </p:spPr>
      </p:pic>
    </p:spTree>
    <p:extLst>
      <p:ext uri="{BB962C8B-B14F-4D97-AF65-F5344CB8AC3E}">
        <p14:creationId xmlns:p14="http://schemas.microsoft.com/office/powerpoint/2010/main" val="14961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18</a:t>
            </a:fld>
            <a:endParaRPr lang="en-GB" dirty="0">
              <a:solidFill>
                <a:prstClr val="white"/>
              </a:solidFill>
              <a:latin typeface="Calibri"/>
            </a:endParaRPr>
          </a:p>
        </p:txBody>
      </p:sp>
      <p:sp>
        <p:nvSpPr>
          <p:cNvPr id="3" name="Title 2"/>
          <p:cNvSpPr>
            <a:spLocks noGrp="1"/>
          </p:cNvSpPr>
          <p:nvPr>
            <p:ph type="title"/>
          </p:nvPr>
        </p:nvSpPr>
        <p:spPr>
          <a:xfrm>
            <a:off x="427315" y="338249"/>
            <a:ext cx="7898862" cy="511156"/>
          </a:xfrm>
        </p:spPr>
        <p:txBody>
          <a:bodyPr>
            <a:normAutofit fontScale="90000"/>
          </a:bodyPr>
          <a:lstStyle/>
          <a:p>
            <a:r>
              <a:rPr lang="en-US" b="1" dirty="0" smtClean="0">
                <a:latin typeface="Times New Roman" charset="0"/>
                <a:ea typeface="Times New Roman" charset="0"/>
                <a:cs typeface="Times New Roman" charset="0"/>
              </a:rPr>
              <a:t>Confusion Matrix</a:t>
            </a:r>
            <a:endParaRPr lang="en-US" b="1" dirty="0">
              <a:latin typeface="Times New Roman" charset="0"/>
              <a:ea typeface="Times New Roman" charset="0"/>
              <a:cs typeface="Times New Roman" charset="0"/>
            </a:endParaRPr>
          </a:p>
        </p:txBody>
      </p:sp>
      <p:pic>
        <p:nvPicPr>
          <p:cNvPr id="6" name="Picture 5"/>
          <p:cNvPicPr>
            <a:picLocks noChangeAspect="1"/>
          </p:cNvPicPr>
          <p:nvPr/>
        </p:nvPicPr>
        <p:blipFill>
          <a:blip r:embed="rId3"/>
          <a:stretch>
            <a:fillRect/>
          </a:stretch>
        </p:blipFill>
        <p:spPr>
          <a:xfrm>
            <a:off x="2120900" y="1043641"/>
            <a:ext cx="7937500" cy="1752600"/>
          </a:xfrm>
          <a:prstGeom prst="rect">
            <a:avLst/>
          </a:prstGeom>
        </p:spPr>
      </p:pic>
      <p:pic>
        <p:nvPicPr>
          <p:cNvPr id="7" name="Picture 6"/>
          <p:cNvPicPr>
            <a:picLocks noChangeAspect="1"/>
          </p:cNvPicPr>
          <p:nvPr/>
        </p:nvPicPr>
        <p:blipFill>
          <a:blip r:embed="rId4"/>
          <a:stretch>
            <a:fillRect/>
          </a:stretch>
        </p:blipFill>
        <p:spPr>
          <a:xfrm>
            <a:off x="2120900" y="3102851"/>
            <a:ext cx="8064500" cy="3644900"/>
          </a:xfrm>
          <a:prstGeom prst="rect">
            <a:avLst/>
          </a:prstGeom>
        </p:spPr>
      </p:pic>
      <p:pic>
        <p:nvPicPr>
          <p:cNvPr id="8" name="Picture 7"/>
          <p:cNvPicPr>
            <a:picLocks noChangeAspect="1"/>
          </p:cNvPicPr>
          <p:nvPr/>
        </p:nvPicPr>
        <p:blipFill>
          <a:blip r:embed="rId5"/>
          <a:stretch>
            <a:fillRect/>
          </a:stretch>
        </p:blipFill>
        <p:spPr>
          <a:xfrm>
            <a:off x="1720476" y="2905313"/>
            <a:ext cx="3581400" cy="279400"/>
          </a:xfrm>
          <a:prstGeom prst="rect">
            <a:avLst/>
          </a:prstGeom>
          <a:ln>
            <a:solidFill>
              <a:srgbClr val="FF0000"/>
            </a:solidFill>
          </a:ln>
        </p:spPr>
      </p:pic>
      <p:cxnSp>
        <p:nvCxnSpPr>
          <p:cNvPr id="9" name="Straight Arrow Connector 8"/>
          <p:cNvCxnSpPr/>
          <p:nvPr/>
        </p:nvCxnSpPr>
        <p:spPr>
          <a:xfrm>
            <a:off x="2853765" y="3184713"/>
            <a:ext cx="4347882" cy="819522"/>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21606" y="1332757"/>
            <a:ext cx="3124201"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20901" y="1616639"/>
            <a:ext cx="732865"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82036" y="6397816"/>
            <a:ext cx="5876365"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53129" y="6666754"/>
            <a:ext cx="4948519"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138382" y="3225142"/>
            <a:ext cx="1091902" cy="369332"/>
          </a:xfrm>
          <a:prstGeom prst="rect">
            <a:avLst/>
          </a:prstGeom>
          <a:noFill/>
        </p:spPr>
        <p:txBody>
          <a:bodyPr wrap="none" rtlCol="0">
            <a:spAutoFit/>
          </a:bodyPr>
          <a:lstStyle/>
          <a:p>
            <a:r>
              <a:rPr lang="en-US" dirty="0"/>
              <a:t>False +</a:t>
            </a:r>
            <a:r>
              <a:rPr lang="en-US" dirty="0" err="1"/>
              <a:t>ive</a:t>
            </a:r>
            <a:endParaRPr lang="en-US" dirty="0"/>
          </a:p>
        </p:txBody>
      </p:sp>
      <p:sp>
        <p:nvSpPr>
          <p:cNvPr id="14" name="TextBox 13"/>
          <p:cNvSpPr txBox="1"/>
          <p:nvPr/>
        </p:nvSpPr>
        <p:spPr>
          <a:xfrm>
            <a:off x="9146654" y="4480346"/>
            <a:ext cx="1038746" cy="369332"/>
          </a:xfrm>
          <a:prstGeom prst="rect">
            <a:avLst/>
          </a:prstGeom>
          <a:noFill/>
        </p:spPr>
        <p:txBody>
          <a:bodyPr wrap="none" rtlCol="0">
            <a:spAutoFit/>
          </a:bodyPr>
          <a:lstStyle/>
          <a:p>
            <a:r>
              <a:rPr lang="en-US" dirty="0"/>
              <a:t>True +</a:t>
            </a:r>
            <a:r>
              <a:rPr lang="en-US" dirty="0" err="1"/>
              <a:t>ive</a:t>
            </a:r>
            <a:endParaRPr lang="en-US" dirty="0"/>
          </a:p>
        </p:txBody>
      </p:sp>
      <p:cxnSp>
        <p:nvCxnSpPr>
          <p:cNvPr id="16" name="Straight Arrow Connector 15"/>
          <p:cNvCxnSpPr/>
          <p:nvPr/>
        </p:nvCxnSpPr>
        <p:spPr>
          <a:xfrm flipH="1">
            <a:off x="6769101" y="3491323"/>
            <a:ext cx="2377555" cy="803190"/>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1"/>
          </p:cNvCxnSpPr>
          <p:nvPr/>
        </p:nvCxnSpPr>
        <p:spPr>
          <a:xfrm flipH="1" flipV="1">
            <a:off x="7505700" y="4294514"/>
            <a:ext cx="1640954" cy="370499"/>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9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19</a:t>
            </a:fld>
            <a:endParaRPr lang="en-GB" dirty="0">
              <a:solidFill>
                <a:prstClr val="white"/>
              </a:solidFill>
              <a:latin typeface="Calibri"/>
            </a:endParaRPr>
          </a:p>
        </p:txBody>
      </p:sp>
      <p:sp>
        <p:nvSpPr>
          <p:cNvPr id="3" name="Title 2"/>
          <p:cNvSpPr>
            <a:spLocks noGrp="1"/>
          </p:cNvSpPr>
          <p:nvPr>
            <p:ph type="title"/>
          </p:nvPr>
        </p:nvSpPr>
        <p:spPr>
          <a:xfrm>
            <a:off x="7128744" y="697379"/>
            <a:ext cx="4399672" cy="845662"/>
          </a:xfrm>
        </p:spPr>
        <p:txBody>
          <a:bodyPr>
            <a:normAutofit fontScale="90000"/>
          </a:bodyPr>
          <a:lstStyle/>
          <a:p>
            <a:r>
              <a:rPr lang="en-US" b="1" dirty="0" smtClean="0"/>
              <a:t>The </a:t>
            </a:r>
            <a:r>
              <a:rPr lang="en-US" b="1" i="1" dirty="0" smtClean="0"/>
              <a:t>ROC</a:t>
            </a:r>
            <a:r>
              <a:rPr lang="en-US" b="1" dirty="0" smtClean="0"/>
              <a:t> </a:t>
            </a:r>
            <a:r>
              <a:rPr lang="en-US" b="1" smtClean="0"/>
              <a:t>Curve </a:t>
            </a:r>
            <a:br>
              <a:rPr lang="en-US" b="1" smtClean="0"/>
            </a:br>
            <a:r>
              <a:rPr lang="en-US" sz="2400" b="1" smtClean="0"/>
              <a:t>(</a:t>
            </a:r>
            <a:r>
              <a:rPr lang="en-US" sz="2400" b="1" dirty="0"/>
              <a:t>Receiver Operating Characteristics)</a:t>
            </a:r>
            <a:endParaRPr lang="en-US" sz="2400" b="1" i="1" dirty="0"/>
          </a:p>
        </p:txBody>
      </p:sp>
      <p:pic>
        <p:nvPicPr>
          <p:cNvPr id="5" name="Picture 4"/>
          <p:cNvPicPr>
            <a:picLocks noChangeAspect="1"/>
          </p:cNvPicPr>
          <p:nvPr/>
        </p:nvPicPr>
        <p:blipFill>
          <a:blip r:embed="rId3"/>
          <a:stretch>
            <a:fillRect/>
          </a:stretch>
        </p:blipFill>
        <p:spPr>
          <a:xfrm>
            <a:off x="299419" y="392237"/>
            <a:ext cx="6420525" cy="6329238"/>
          </a:xfrm>
          <a:prstGeom prst="rect">
            <a:avLst/>
          </a:prstGeom>
        </p:spPr>
      </p:pic>
      <p:cxnSp>
        <p:nvCxnSpPr>
          <p:cNvPr id="6" name="Straight Connector 5"/>
          <p:cNvCxnSpPr/>
          <p:nvPr/>
        </p:nvCxnSpPr>
        <p:spPr>
          <a:xfrm>
            <a:off x="3110437" y="6282915"/>
            <a:ext cx="3423024"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28744" y="2173080"/>
            <a:ext cx="4399672" cy="3046988"/>
          </a:xfrm>
          <a:prstGeom prst="rect">
            <a:avLst/>
          </a:prstGeom>
          <a:noFill/>
        </p:spPr>
        <p:txBody>
          <a:bodyPr wrap="square" rtlCol="0">
            <a:spAutoFit/>
          </a:bodyPr>
          <a:lstStyle/>
          <a:p>
            <a:r>
              <a:rPr lang="en-US" sz="2400" dirty="0"/>
              <a:t> The overall performance of a classifier, summarized over all possible thresholds, is given by the </a:t>
            </a:r>
            <a:r>
              <a:rPr lang="en-US" sz="2400" dirty="0">
                <a:solidFill>
                  <a:srgbClr val="0000FF"/>
                </a:solidFill>
              </a:rPr>
              <a:t>area under the (ROC) curve  (AUC)</a:t>
            </a:r>
            <a:r>
              <a:rPr lang="en-US" sz="2400" dirty="0"/>
              <a:t>. An ideal ROC curve will hug the top left corner, </a:t>
            </a:r>
            <a:r>
              <a:rPr lang="en-US" sz="2400" dirty="0">
                <a:solidFill>
                  <a:srgbClr val="0000FF"/>
                </a:solidFill>
              </a:rPr>
              <a:t>so the larger area under the (ROC) curve the AUC the better the classifier</a:t>
            </a:r>
            <a:r>
              <a:rPr lang="en-US" sz="2400" dirty="0"/>
              <a:t>.</a:t>
            </a:r>
          </a:p>
        </p:txBody>
      </p:sp>
    </p:spTree>
    <p:extLst>
      <p:ext uri="{BB962C8B-B14F-4D97-AF65-F5344CB8AC3E}">
        <p14:creationId xmlns:p14="http://schemas.microsoft.com/office/powerpoint/2010/main" val="270634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201" y="1477311"/>
            <a:ext cx="6026009" cy="3539430"/>
          </a:xfrm>
          <a:prstGeom prst="rect">
            <a:avLst/>
          </a:prstGeom>
        </p:spPr>
        <p:txBody>
          <a:bodyPr wrap="none">
            <a:spAutoFit/>
          </a:bodyPr>
          <a:lstStyle/>
          <a:p>
            <a:r>
              <a:rPr lang="en-US" sz="2800" b="1" dirty="0" smtClean="0">
                <a:solidFill>
                  <a:srgbClr val="C00000"/>
                </a:solidFill>
                <a:latin typeface="Times New Roman" charset="0"/>
                <a:ea typeface="Times New Roman" charset="0"/>
                <a:cs typeface="Times New Roman" charset="0"/>
              </a:rPr>
              <a:t>Concepts</a:t>
            </a:r>
          </a:p>
          <a:p>
            <a:pPr marL="457200" indent="-457200">
              <a:buFont typeface="Arial" charset="0"/>
              <a:buChar char="•"/>
            </a:pPr>
            <a:r>
              <a:rPr lang="en-US" sz="2800" dirty="0" smtClean="0">
                <a:latin typeface="Times New Roman" charset="0"/>
                <a:ea typeface="Times New Roman" charset="0"/>
                <a:cs typeface="Times New Roman" charset="0"/>
              </a:rPr>
              <a:t>Supervised vs Unsupervised </a:t>
            </a:r>
            <a:r>
              <a:rPr lang="en-US" sz="2800" dirty="0">
                <a:latin typeface="Times New Roman" charset="0"/>
                <a:ea typeface="Times New Roman" charset="0"/>
                <a:cs typeface="Times New Roman" charset="0"/>
              </a:rPr>
              <a:t>learning</a:t>
            </a:r>
          </a:p>
          <a:p>
            <a:pPr marL="457200" indent="-457200">
              <a:buFont typeface="Arial" charset="0"/>
              <a:buChar char="•"/>
            </a:pPr>
            <a:r>
              <a:rPr lang="en-US" sz="2800" dirty="0">
                <a:latin typeface="Times New Roman" charset="0"/>
                <a:ea typeface="Times New Roman" charset="0"/>
                <a:cs typeface="Times New Roman" charset="0"/>
              </a:rPr>
              <a:t>Interpretation vs. Flexibility</a:t>
            </a:r>
          </a:p>
          <a:p>
            <a:pPr lvl="1" indent="-457200">
              <a:buFont typeface="Arial" charset="0"/>
              <a:buChar char="•"/>
            </a:pPr>
            <a:r>
              <a:rPr lang="en-US" sz="2800" dirty="0">
                <a:latin typeface="Times New Roman" charset="0"/>
                <a:ea typeface="Times New Roman" charset="0"/>
                <a:cs typeface="Times New Roman" charset="0"/>
              </a:rPr>
              <a:t>Training vs. Test errors</a:t>
            </a:r>
          </a:p>
          <a:p>
            <a:pPr lvl="1" indent="-457200">
              <a:buFont typeface="Arial" charset="0"/>
              <a:buChar char="•"/>
            </a:pPr>
            <a:r>
              <a:rPr lang="en-US" sz="2800" dirty="0">
                <a:latin typeface="Times New Roman" charset="0"/>
                <a:ea typeface="Times New Roman" charset="0"/>
                <a:cs typeface="Times New Roman" charset="0"/>
              </a:rPr>
              <a:t>Bias-Variance tradeoff</a:t>
            </a:r>
          </a:p>
          <a:p>
            <a:pPr marL="457200" indent="-457200">
              <a:buFont typeface="Arial" charset="0"/>
              <a:buChar char="•"/>
            </a:pPr>
            <a:r>
              <a:rPr lang="en-US" sz="2800" dirty="0">
                <a:latin typeface="Times New Roman" charset="0"/>
                <a:ea typeface="Times New Roman" charset="0"/>
                <a:cs typeface="Times New Roman" charset="0"/>
              </a:rPr>
              <a:t>Regression vs. Classification</a:t>
            </a:r>
          </a:p>
          <a:p>
            <a:pPr marL="457200" indent="-457200">
              <a:buFont typeface="Arial" charset="0"/>
              <a:buChar char="•"/>
            </a:pPr>
            <a:r>
              <a:rPr lang="en-US" sz="2800" dirty="0">
                <a:latin typeface="Times New Roman" charset="0"/>
                <a:ea typeface="Times New Roman" charset="0"/>
                <a:cs typeface="Times New Roman" charset="0"/>
              </a:rPr>
              <a:t>Parametric </a:t>
            </a:r>
            <a:r>
              <a:rPr lang="en-US" sz="2800" dirty="0" smtClean="0">
                <a:latin typeface="Times New Roman" charset="0"/>
                <a:ea typeface="Times New Roman" charset="0"/>
                <a:cs typeface="Times New Roman" charset="0"/>
              </a:rPr>
              <a:t>vs</a:t>
            </a:r>
            <a:r>
              <a:rPr lang="en-US" sz="2800" dirty="0">
                <a:latin typeface="Times New Roman" charset="0"/>
                <a:ea typeface="Times New Roman" charset="0"/>
                <a:cs typeface="Times New Roman" charset="0"/>
              </a:rPr>
              <a:t>. non-Parametric </a:t>
            </a:r>
            <a:r>
              <a:rPr lang="en-US" sz="2800" dirty="0" smtClean="0">
                <a:latin typeface="Times New Roman" charset="0"/>
                <a:ea typeface="Times New Roman" charset="0"/>
                <a:cs typeface="Times New Roman" charset="0"/>
              </a:rPr>
              <a:t>Model</a:t>
            </a:r>
          </a:p>
          <a:p>
            <a:pPr marL="457200" indent="-457200">
              <a:buFont typeface="Arial" charset="0"/>
              <a:buChar char="•"/>
            </a:pPr>
            <a:r>
              <a:rPr lang="en-US" sz="2800" dirty="0" smtClean="0">
                <a:latin typeface="Times New Roman" charset="0"/>
                <a:ea typeface="Times New Roman" charset="0"/>
                <a:cs typeface="Times New Roman" charset="0"/>
              </a:rPr>
              <a:t>OLS vs. MLE </a:t>
            </a:r>
            <a:endParaRPr lang="en-US" sz="2800" dirty="0">
              <a:latin typeface="Times New Roman" charset="0"/>
              <a:ea typeface="Times New Roman" charset="0"/>
              <a:cs typeface="Times New Roman" charset="0"/>
            </a:endParaRPr>
          </a:p>
        </p:txBody>
      </p:sp>
      <p:sp>
        <p:nvSpPr>
          <p:cNvPr id="3" name="TextBox 2"/>
          <p:cNvSpPr txBox="1"/>
          <p:nvPr/>
        </p:nvSpPr>
        <p:spPr>
          <a:xfrm>
            <a:off x="4376256" y="317733"/>
            <a:ext cx="2928559" cy="923330"/>
          </a:xfrm>
          <a:prstGeom prst="rect">
            <a:avLst/>
          </a:prstGeom>
          <a:noFill/>
        </p:spPr>
        <p:txBody>
          <a:bodyPr wrap="none" rtlCol="0">
            <a:spAutoFit/>
          </a:bodyPr>
          <a:lstStyle/>
          <a:p>
            <a:r>
              <a:rPr lang="en-US" sz="5400" b="1" smtClean="0"/>
              <a:t>Summary</a:t>
            </a:r>
            <a:endParaRPr lang="en-US" sz="5400" b="1"/>
          </a:p>
        </p:txBody>
      </p:sp>
      <p:sp>
        <p:nvSpPr>
          <p:cNvPr id="4" name="TextBox 3"/>
          <p:cNvSpPr txBox="1"/>
          <p:nvPr/>
        </p:nvSpPr>
        <p:spPr>
          <a:xfrm>
            <a:off x="6662922" y="1589590"/>
            <a:ext cx="3843809" cy="3385542"/>
          </a:xfrm>
          <a:prstGeom prst="rect">
            <a:avLst/>
          </a:prstGeom>
          <a:noFill/>
        </p:spPr>
        <p:txBody>
          <a:bodyPr wrap="none" rtlCol="0">
            <a:spAutoFit/>
          </a:bodyPr>
          <a:lstStyle/>
          <a:p>
            <a:r>
              <a:rPr lang="en-US" sz="2800" b="1" dirty="0">
                <a:solidFill>
                  <a:srgbClr val="C00000"/>
                </a:solidFill>
                <a:latin typeface="Times New Roman" charset="0"/>
                <a:ea typeface="Times New Roman" charset="0"/>
                <a:cs typeface="Times New Roman" charset="0"/>
              </a:rPr>
              <a:t>Models:</a:t>
            </a:r>
          </a:p>
          <a:p>
            <a:pPr marL="457200" indent="-457200">
              <a:buFont typeface="Arial" charset="0"/>
              <a:buChar char="•"/>
            </a:pPr>
            <a:r>
              <a:rPr lang="en-US" sz="2800" dirty="0">
                <a:latin typeface="Times New Roman" charset="0"/>
                <a:ea typeface="Times New Roman" charset="0"/>
                <a:cs typeface="Times New Roman" charset="0"/>
              </a:rPr>
              <a:t>Linear regression</a:t>
            </a:r>
          </a:p>
          <a:p>
            <a:pPr marL="457200" indent="-457200">
              <a:buFont typeface="Arial" charset="0"/>
              <a:buChar char="•"/>
            </a:pPr>
            <a:r>
              <a:rPr lang="en-US" sz="2800" dirty="0">
                <a:latin typeface="Times New Roman" charset="0"/>
                <a:ea typeface="Times New Roman" charset="0"/>
                <a:cs typeface="Times New Roman" charset="0"/>
              </a:rPr>
              <a:t>Logistic regression</a:t>
            </a:r>
          </a:p>
          <a:p>
            <a:pPr marL="457200" indent="-457200">
              <a:buFont typeface="Arial" charset="0"/>
              <a:buChar char="•"/>
            </a:pPr>
            <a:r>
              <a:rPr lang="en-US" sz="2800" dirty="0">
                <a:latin typeface="Times New Roman" charset="0"/>
                <a:ea typeface="Times New Roman" charset="0"/>
                <a:cs typeface="Times New Roman" charset="0"/>
              </a:rPr>
              <a:t>K-Nearest Neighbors </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Discriminant Analysis</a:t>
            </a:r>
          </a:p>
          <a:p>
            <a:pPr marL="1371600" lvl="2" indent="-457200">
              <a:buFont typeface="Arial" charset="0"/>
              <a:buChar char="•"/>
            </a:pPr>
            <a:r>
              <a:rPr lang="en-US" sz="2800" dirty="0" smtClean="0">
                <a:latin typeface="Times New Roman" charset="0"/>
                <a:ea typeface="Times New Roman" charset="0"/>
                <a:cs typeface="Times New Roman" charset="0"/>
              </a:rPr>
              <a:t>LDA</a:t>
            </a:r>
          </a:p>
          <a:p>
            <a:pPr marL="1371600" lvl="2" indent="-457200">
              <a:buFont typeface="Arial" charset="0"/>
              <a:buChar char="•"/>
            </a:pPr>
            <a:r>
              <a:rPr lang="en-US" sz="2800" dirty="0" smtClean="0">
                <a:latin typeface="Times New Roman" charset="0"/>
                <a:ea typeface="Times New Roman" charset="0"/>
                <a:cs typeface="Times New Roman" charset="0"/>
              </a:rPr>
              <a:t>QDA</a:t>
            </a:r>
            <a:endParaRPr lang="en-US" sz="2800" dirty="0">
              <a:latin typeface="Times New Roman" charset="0"/>
              <a:ea typeface="Times New Roman" charset="0"/>
              <a:cs typeface="Times New Roman" charset="0"/>
            </a:endParaRPr>
          </a:p>
          <a:p>
            <a:endParaRPr lang="en-US" dirty="0" smtClean="0"/>
          </a:p>
        </p:txBody>
      </p:sp>
      <p:sp>
        <p:nvSpPr>
          <p:cNvPr id="5" name="Rectangle 4"/>
          <p:cNvSpPr/>
          <p:nvPr/>
        </p:nvSpPr>
        <p:spPr>
          <a:xfrm>
            <a:off x="6830179" y="5166643"/>
            <a:ext cx="3509294" cy="1384995"/>
          </a:xfrm>
          <a:prstGeom prst="rect">
            <a:avLst/>
          </a:prstGeom>
        </p:spPr>
        <p:txBody>
          <a:bodyPr wrap="none">
            <a:spAutoFit/>
          </a:bodyPr>
          <a:lstStyle/>
          <a:p>
            <a:r>
              <a:rPr lang="en-US" sz="2800" b="1" dirty="0">
                <a:solidFill>
                  <a:srgbClr val="C00000"/>
                </a:solidFill>
                <a:latin typeface="Times New Roman" charset="0"/>
                <a:ea typeface="Times New Roman" charset="0"/>
                <a:cs typeface="Times New Roman" charset="0"/>
              </a:rPr>
              <a:t>Resampling </a:t>
            </a:r>
            <a:r>
              <a:rPr lang="en-US" sz="2800" b="1" dirty="0" smtClean="0">
                <a:solidFill>
                  <a:srgbClr val="C00000"/>
                </a:solidFill>
                <a:latin typeface="Times New Roman" charset="0"/>
                <a:ea typeface="Times New Roman" charset="0"/>
                <a:cs typeface="Times New Roman" charset="0"/>
              </a:rPr>
              <a:t>methods:</a:t>
            </a:r>
            <a:endParaRPr lang="en-US" sz="2800" b="1" dirty="0">
              <a:solidFill>
                <a:srgbClr val="C00000"/>
              </a:solidFill>
              <a:latin typeface="Times New Roman" charset="0"/>
              <a:ea typeface="Times New Roman" charset="0"/>
              <a:cs typeface="Times New Roman" charset="0"/>
            </a:endParaRPr>
          </a:p>
          <a:p>
            <a:pPr marL="285750" indent="-285750">
              <a:buFont typeface="Arial" charset="0"/>
              <a:buChar char="•"/>
            </a:pPr>
            <a:r>
              <a:rPr lang="en-US" sz="2800" dirty="0">
                <a:latin typeface="Times New Roman" charset="0"/>
                <a:ea typeface="Times New Roman" charset="0"/>
                <a:cs typeface="Times New Roman" charset="0"/>
              </a:rPr>
              <a:t>Bootstrap</a:t>
            </a:r>
          </a:p>
          <a:p>
            <a:pPr marL="285750" indent="-285750">
              <a:buFont typeface="Arial" charset="0"/>
              <a:buChar char="•"/>
            </a:pPr>
            <a:r>
              <a:rPr lang="en-US" sz="2800" dirty="0">
                <a:latin typeface="Times New Roman" charset="0"/>
                <a:ea typeface="Times New Roman" charset="0"/>
                <a:cs typeface="Times New Roman" charset="0"/>
              </a:rPr>
              <a:t>Cross-validation</a:t>
            </a:r>
          </a:p>
        </p:txBody>
      </p:sp>
    </p:spTree>
    <p:extLst>
      <p:ext uri="{BB962C8B-B14F-4D97-AF65-F5344CB8AC3E}">
        <p14:creationId xmlns:p14="http://schemas.microsoft.com/office/powerpoint/2010/main" val="1383438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20</a:t>
            </a:fld>
            <a:endParaRPr lang="en-GB" dirty="0">
              <a:solidFill>
                <a:prstClr val="white"/>
              </a:solidFill>
              <a:latin typeface="Calibri"/>
            </a:endParaRPr>
          </a:p>
        </p:txBody>
      </p:sp>
      <p:sp>
        <p:nvSpPr>
          <p:cNvPr id="3" name="Title 2"/>
          <p:cNvSpPr>
            <a:spLocks noGrp="1"/>
          </p:cNvSpPr>
          <p:nvPr>
            <p:ph type="title"/>
          </p:nvPr>
        </p:nvSpPr>
        <p:spPr>
          <a:xfrm>
            <a:off x="499597" y="-75710"/>
            <a:ext cx="10515600" cy="1325563"/>
          </a:xfrm>
        </p:spPr>
        <p:txBody>
          <a:bodyPr/>
          <a:lstStyle/>
          <a:p>
            <a:r>
              <a:rPr lang="en-US" b="1" dirty="0" smtClean="0">
                <a:latin typeface="Times New Roman" charset="0"/>
                <a:ea typeface="Times New Roman" charset="0"/>
                <a:cs typeface="Times New Roman" charset="0"/>
              </a:rPr>
              <a:t>K-Nearest Neighbors (KNN) Classifier</a:t>
            </a:r>
            <a:endParaRPr lang="en-US" sz="2600" b="1" i="1" dirty="0">
              <a:latin typeface="Times New Roman" charset="0"/>
              <a:ea typeface="Times New Roman" charset="0"/>
              <a:cs typeface="Times New Roman" charset="0"/>
            </a:endParaRPr>
          </a:p>
        </p:txBody>
      </p:sp>
      <p:pic>
        <p:nvPicPr>
          <p:cNvPr id="6" name="Picture 5"/>
          <p:cNvPicPr>
            <a:picLocks noChangeAspect="1"/>
          </p:cNvPicPr>
          <p:nvPr/>
        </p:nvPicPr>
        <p:blipFill>
          <a:blip r:embed="rId3"/>
          <a:stretch>
            <a:fillRect/>
          </a:stretch>
        </p:blipFill>
        <p:spPr>
          <a:xfrm>
            <a:off x="1588809" y="1188258"/>
            <a:ext cx="8337176" cy="5669742"/>
          </a:xfrm>
          <a:prstGeom prst="rect">
            <a:avLst/>
          </a:prstGeom>
        </p:spPr>
      </p:pic>
      <p:cxnSp>
        <p:nvCxnSpPr>
          <p:cNvPr id="9" name="Straight Connector 8"/>
          <p:cNvCxnSpPr/>
          <p:nvPr/>
        </p:nvCxnSpPr>
        <p:spPr>
          <a:xfrm flipV="1">
            <a:off x="1724484" y="3020290"/>
            <a:ext cx="8042971" cy="20852"/>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08201" y="4218444"/>
            <a:ext cx="8190074" cy="31246"/>
          </a:xfrm>
          <a:prstGeom prst="line">
            <a:avLst/>
          </a:prstGeom>
          <a:ln w="38100" cmpd="sng">
            <a:solidFill>
              <a:srgbClr val="0C5D29"/>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735911" y="3322815"/>
            <a:ext cx="7144853" cy="20852"/>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479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33452" y="0"/>
            <a:ext cx="10209238" cy="1270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Apple Chancery"/>
                <a:cs typeface="Apple Chancery"/>
              </a:rPr>
              <a:t>Classification: Discriminant Analysis</a:t>
            </a:r>
            <a:endParaRPr lang="en-US" sz="4800" b="1" dirty="0">
              <a:latin typeface="Apple Chancery"/>
              <a:cs typeface="Apple Chancery"/>
            </a:endParaRPr>
          </a:p>
        </p:txBody>
      </p:sp>
      <p:sp>
        <p:nvSpPr>
          <p:cNvPr id="7" name="Rectangle 6"/>
          <p:cNvSpPr/>
          <p:nvPr/>
        </p:nvSpPr>
        <p:spPr>
          <a:xfrm>
            <a:off x="268398" y="1299931"/>
            <a:ext cx="10539347" cy="940066"/>
          </a:xfrm>
          <a:prstGeom prst="rect">
            <a:avLst/>
          </a:prstGeom>
        </p:spPr>
        <p:txBody>
          <a:bodyPr wrap="square">
            <a:spAutoFit/>
          </a:bodyPr>
          <a:lstStyle/>
          <a:p>
            <a:pPr marL="342900" indent="-342900">
              <a:lnSpc>
                <a:spcPct val="120000"/>
              </a:lnSpc>
              <a:buFont typeface="Arial" charset="0"/>
              <a:buChar char="•"/>
            </a:pPr>
            <a:r>
              <a:rPr lang="en-US" sz="2400" dirty="0" smtClean="0">
                <a:effectLst/>
                <a:latin typeface="Times New Roman" charset="0"/>
                <a:ea typeface="Times New Roman" charset="0"/>
                <a:cs typeface="Times New Roman" charset="0"/>
              </a:rPr>
              <a:t>Step 1: Model the distribution of X in each of the classes separately</a:t>
            </a:r>
          </a:p>
          <a:p>
            <a:pPr marL="342900" indent="-342900">
              <a:lnSpc>
                <a:spcPct val="120000"/>
              </a:lnSpc>
              <a:buFont typeface="Arial" charset="0"/>
              <a:buChar char="•"/>
            </a:pPr>
            <a:r>
              <a:rPr lang="en-US" sz="2400" dirty="0" smtClean="0">
                <a:latin typeface="Times New Roman" charset="0"/>
                <a:ea typeface="Times New Roman" charset="0"/>
                <a:cs typeface="Times New Roman" charset="0"/>
              </a:rPr>
              <a:t>Step 2: </a:t>
            </a:r>
            <a:r>
              <a:rPr lang="en-US" sz="2400" dirty="0">
                <a:latin typeface="Times New Roman" charset="0"/>
                <a:ea typeface="Times New Roman" charset="0"/>
                <a:cs typeface="Times New Roman" charset="0"/>
              </a:rPr>
              <a:t>U</a:t>
            </a:r>
            <a:r>
              <a:rPr lang="en-US" sz="2400" dirty="0" smtClean="0">
                <a:effectLst/>
                <a:latin typeface="Times New Roman" charset="0"/>
                <a:ea typeface="Times New Roman" charset="0"/>
                <a:cs typeface="Times New Roman" charset="0"/>
              </a:rPr>
              <a:t>se </a:t>
            </a:r>
            <a:r>
              <a:rPr lang="en-US" sz="2400" dirty="0" smtClean="0">
                <a:solidFill>
                  <a:srgbClr val="00A600"/>
                </a:solidFill>
                <a:effectLst/>
                <a:latin typeface="Times New Roman" charset="0"/>
                <a:ea typeface="Times New Roman" charset="0"/>
                <a:cs typeface="Times New Roman" charset="0"/>
              </a:rPr>
              <a:t>Bayes theorem </a:t>
            </a:r>
            <a:r>
              <a:rPr lang="en-US" sz="2400" dirty="0" smtClean="0">
                <a:effectLst/>
                <a:latin typeface="Times New Roman" charset="0"/>
                <a:ea typeface="Times New Roman" charset="0"/>
                <a:cs typeface="Times New Roman" charset="0"/>
              </a:rPr>
              <a:t>to flip things around and obtain </a:t>
            </a:r>
            <a:r>
              <a:rPr lang="en-US" sz="2400" dirty="0" err="1" smtClean="0">
                <a:effectLst/>
                <a:latin typeface="Times New Roman" charset="0"/>
                <a:ea typeface="Times New Roman" charset="0"/>
                <a:cs typeface="Times New Roman" charset="0"/>
              </a:rPr>
              <a:t>Pr</a:t>
            </a:r>
            <a:r>
              <a:rPr lang="en-US" sz="2400" dirty="0" smtClean="0">
                <a:effectLst/>
                <a:latin typeface="Times New Roman" charset="0"/>
                <a:ea typeface="Times New Roman" charset="0"/>
                <a:cs typeface="Times New Roman" charset="0"/>
              </a:rPr>
              <a:t> (Y </a:t>
            </a:r>
            <a:r>
              <a:rPr lang="en-US" sz="2400" dirty="0" smtClean="0">
                <a:latin typeface="Times New Roman" charset="0"/>
                <a:ea typeface="Times New Roman" charset="0"/>
                <a:cs typeface="Times New Roman" charset="0"/>
              </a:rPr>
              <a:t>| </a:t>
            </a:r>
            <a:r>
              <a:rPr lang="en-US" sz="2400" dirty="0" smtClean="0">
                <a:effectLst/>
                <a:latin typeface="Times New Roman" charset="0"/>
                <a:ea typeface="Times New Roman" charset="0"/>
                <a:cs typeface="Times New Roman" charset="0"/>
              </a:rPr>
              <a:t>X).</a:t>
            </a:r>
            <a:endParaRPr lang="en-US" sz="2400" dirty="0">
              <a:effectLst/>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179743" y="2500836"/>
            <a:ext cx="8469253" cy="3681533"/>
          </a:xfrm>
          <a:prstGeom prst="rect">
            <a:avLst/>
          </a:prstGeom>
        </p:spPr>
      </p:pic>
      <p:pic>
        <p:nvPicPr>
          <p:cNvPr id="5" name="Picture 4"/>
          <p:cNvPicPr>
            <a:picLocks noChangeAspect="1"/>
          </p:cNvPicPr>
          <p:nvPr/>
        </p:nvPicPr>
        <p:blipFill>
          <a:blip r:embed="rId3"/>
          <a:stretch>
            <a:fillRect/>
          </a:stretch>
        </p:blipFill>
        <p:spPr>
          <a:xfrm>
            <a:off x="7242739" y="5312452"/>
            <a:ext cx="4949261" cy="1353308"/>
          </a:xfrm>
          <a:prstGeom prst="rect">
            <a:avLst/>
          </a:prstGeom>
        </p:spPr>
      </p:pic>
    </p:spTree>
    <p:extLst>
      <p:ext uri="{BB962C8B-B14F-4D97-AF65-F5344CB8AC3E}">
        <p14:creationId xmlns:p14="http://schemas.microsoft.com/office/powerpoint/2010/main" val="138201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3597" y="0"/>
            <a:ext cx="10470931" cy="6858000"/>
          </a:xfrm>
          <a:prstGeom prst="rect">
            <a:avLst/>
          </a:prstGeom>
        </p:spPr>
      </p:pic>
    </p:spTree>
    <p:extLst>
      <p:ext uri="{BB962C8B-B14F-4D97-AF65-F5344CB8AC3E}">
        <p14:creationId xmlns:p14="http://schemas.microsoft.com/office/powerpoint/2010/main" val="3682746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564" y="522706"/>
            <a:ext cx="4762842" cy="707886"/>
          </a:xfrm>
          <a:prstGeom prst="rect">
            <a:avLst/>
          </a:prstGeom>
        </p:spPr>
        <p:txBody>
          <a:bodyPr wrap="none">
            <a:spAutoFit/>
          </a:bodyPr>
          <a:lstStyle/>
          <a:p>
            <a:r>
              <a:rPr lang="en-US" sz="4000" b="1" dirty="0" smtClean="0">
                <a:latin typeface="Times New Roman" charset="0"/>
                <a:ea typeface="Times New Roman" charset="0"/>
                <a:cs typeface="Times New Roman" charset="0"/>
              </a:rPr>
              <a:t>Resampling </a:t>
            </a:r>
            <a:r>
              <a:rPr lang="en-US" sz="4000" b="1" dirty="0">
                <a:latin typeface="Times New Roman" charset="0"/>
                <a:ea typeface="Times New Roman" charset="0"/>
                <a:cs typeface="Times New Roman" charset="0"/>
              </a:rPr>
              <a:t>methods</a:t>
            </a:r>
            <a:endParaRPr lang="en-US" sz="4000" b="1" dirty="0">
              <a:effectLst/>
              <a:latin typeface="Times New Roman" charset="0"/>
              <a:ea typeface="Times New Roman" charset="0"/>
              <a:cs typeface="Times New Roman" charset="0"/>
            </a:endParaRPr>
          </a:p>
        </p:txBody>
      </p:sp>
      <p:sp>
        <p:nvSpPr>
          <p:cNvPr id="4" name="Rectangle 3"/>
          <p:cNvSpPr/>
          <p:nvPr/>
        </p:nvSpPr>
        <p:spPr>
          <a:xfrm>
            <a:off x="5131406" y="584261"/>
            <a:ext cx="6609502" cy="646331"/>
          </a:xfrm>
          <a:prstGeom prst="rect">
            <a:avLst/>
          </a:prstGeom>
        </p:spPr>
        <p:txBody>
          <a:bodyPr wrap="none">
            <a:spAutoFit/>
          </a:bodyPr>
          <a:lstStyle/>
          <a:p>
            <a:r>
              <a:rPr lang="en-US" sz="3600" dirty="0" smtClean="0">
                <a:latin typeface="Times New Roman" charset="0"/>
                <a:ea typeface="Times New Roman" charset="0"/>
                <a:cs typeface="Times New Roman" charset="0"/>
              </a:rPr>
              <a:t>Cross-validation </a:t>
            </a:r>
            <a:r>
              <a:rPr lang="en-US" sz="3600" dirty="0">
                <a:latin typeface="Times New Roman" charset="0"/>
                <a:ea typeface="Times New Roman" charset="0"/>
                <a:cs typeface="Times New Roman" charset="0"/>
              </a:rPr>
              <a:t>and the </a:t>
            </a:r>
            <a:r>
              <a:rPr lang="en-US" sz="3600" dirty="0" smtClean="0">
                <a:latin typeface="Times New Roman" charset="0"/>
                <a:ea typeface="Times New Roman" charset="0"/>
                <a:cs typeface="Times New Roman" charset="0"/>
              </a:rPr>
              <a:t>Bootstrap</a:t>
            </a:r>
            <a:endParaRPr lang="en-US" sz="3600" dirty="0">
              <a:effectLst/>
              <a:latin typeface="Times New Roman" charset="0"/>
              <a:ea typeface="Times New Roman" charset="0"/>
              <a:cs typeface="Times New Roman" charset="0"/>
            </a:endParaRPr>
          </a:p>
        </p:txBody>
      </p:sp>
      <p:sp>
        <p:nvSpPr>
          <p:cNvPr id="5" name="Rectangle 4"/>
          <p:cNvSpPr/>
          <p:nvPr/>
        </p:nvSpPr>
        <p:spPr>
          <a:xfrm>
            <a:off x="734290" y="4297012"/>
            <a:ext cx="9268691" cy="461665"/>
          </a:xfrm>
          <a:prstGeom prst="rect">
            <a:avLst/>
          </a:prstGeom>
        </p:spPr>
        <p:txBody>
          <a:bodyPr wrap="square">
            <a:spAutoFit/>
          </a:bodyPr>
          <a:lstStyle/>
          <a:p>
            <a:r>
              <a:rPr lang="en-US" sz="2400" dirty="0" smtClean="0">
                <a:latin typeface="Times New Roman" charset="0"/>
                <a:ea typeface="Times New Roman" charset="0"/>
                <a:cs typeface="Times New Roman" charset="0"/>
              </a:rPr>
              <a:t>Why do we use CV?</a:t>
            </a:r>
          </a:p>
        </p:txBody>
      </p:sp>
      <p:sp>
        <p:nvSpPr>
          <p:cNvPr id="2" name="Rectangle 1"/>
          <p:cNvSpPr/>
          <p:nvPr/>
        </p:nvSpPr>
        <p:spPr>
          <a:xfrm>
            <a:off x="734290" y="4985728"/>
            <a:ext cx="10321637" cy="1200329"/>
          </a:xfrm>
          <a:prstGeom prst="rect">
            <a:avLst/>
          </a:prstGeom>
        </p:spPr>
        <p:txBody>
          <a:bodyPr wrap="square">
            <a:spAutoFit/>
          </a:bodyPr>
          <a:lstStyle/>
          <a:p>
            <a:pPr marL="342900" indent="-342900">
              <a:spcAft>
                <a:spcPts val="600"/>
              </a:spcAft>
              <a:buFont typeface="Arial"/>
              <a:buChar char="•"/>
            </a:pPr>
            <a:r>
              <a:rPr lang="en-US" sz="2400">
                <a:latin typeface="Times New Roman" charset="0"/>
                <a:ea typeface="Times New Roman" charset="0"/>
                <a:cs typeface="Times New Roman" charset="0"/>
              </a:rPr>
              <a:t>Cross-validation can be used to </a:t>
            </a:r>
            <a:r>
              <a:rPr lang="en-US" sz="2400">
                <a:solidFill>
                  <a:srgbClr val="0000FF"/>
                </a:solidFill>
                <a:latin typeface="Times New Roman" charset="0"/>
                <a:ea typeface="Times New Roman" charset="0"/>
                <a:cs typeface="Times New Roman" charset="0"/>
              </a:rPr>
              <a:t>estimate the test error </a:t>
            </a:r>
            <a:r>
              <a:rPr lang="en-US" sz="2400">
                <a:latin typeface="Times New Roman" charset="0"/>
                <a:ea typeface="Times New Roman" charset="0"/>
                <a:cs typeface="Times New Roman" charset="0"/>
              </a:rPr>
              <a:t>associated with a given statistical learning method in order to evaluate its performance</a:t>
            </a:r>
            <a:r>
              <a:rPr lang="en-US" sz="2400">
                <a:solidFill>
                  <a:srgbClr val="0000FF"/>
                </a:solidFill>
                <a:latin typeface="Times New Roman" charset="0"/>
                <a:ea typeface="Times New Roman" charset="0"/>
                <a:cs typeface="Times New Roman" charset="0"/>
              </a:rPr>
              <a:t>, or to select the appropriate level of flexibility. </a:t>
            </a:r>
            <a:endParaRPr lang="en-US" sz="2400" dirty="0">
              <a:solidFill>
                <a:srgbClr val="0000FF"/>
              </a:solidFill>
              <a:latin typeface="Times New Roman" charset="0"/>
              <a:ea typeface="Times New Roman" charset="0"/>
              <a:cs typeface="Times New Roman" charset="0"/>
            </a:endParaRPr>
          </a:p>
        </p:txBody>
      </p:sp>
      <p:sp>
        <p:nvSpPr>
          <p:cNvPr id="6" name="TextBox 5"/>
          <p:cNvSpPr txBox="1"/>
          <p:nvPr/>
        </p:nvSpPr>
        <p:spPr>
          <a:xfrm>
            <a:off x="751395" y="1512655"/>
            <a:ext cx="3997179" cy="461665"/>
          </a:xfrm>
          <a:prstGeom prst="rect">
            <a:avLst/>
          </a:prstGeom>
          <a:noFill/>
        </p:spPr>
        <p:txBody>
          <a:bodyPr wrap="square" rtlCol="0">
            <a:spAutoFit/>
          </a:bodyPr>
          <a:lstStyle/>
          <a:p>
            <a:r>
              <a:rPr lang="en-US" sz="2400" dirty="0" smtClean="0">
                <a:latin typeface="Times New Roman" charset="0"/>
                <a:ea typeface="Times New Roman" charset="0"/>
                <a:cs typeface="Times New Roman" charset="0"/>
              </a:rPr>
              <a:t>When do we need bootstrap?</a:t>
            </a:r>
            <a:endParaRPr lang="en-US" sz="2400" dirty="0">
              <a:latin typeface="Times New Roman" charset="0"/>
              <a:ea typeface="Times New Roman" charset="0"/>
              <a:cs typeface="Times New Roman" charset="0"/>
            </a:endParaRPr>
          </a:p>
        </p:txBody>
      </p:sp>
      <p:sp>
        <p:nvSpPr>
          <p:cNvPr id="7" name="Rectangle 6"/>
          <p:cNvSpPr/>
          <p:nvPr/>
        </p:nvSpPr>
        <p:spPr>
          <a:xfrm>
            <a:off x="751395" y="2207913"/>
            <a:ext cx="10872569" cy="1862048"/>
          </a:xfrm>
          <a:prstGeom prst="rect">
            <a:avLst/>
          </a:prstGeom>
        </p:spPr>
        <p:txBody>
          <a:bodyPr wrap="square">
            <a:spAutoFit/>
          </a:bodyPr>
          <a:lstStyle/>
          <a:p>
            <a:pPr marL="342900" indent="-342900">
              <a:spcAft>
                <a:spcPts val="600"/>
              </a:spcAft>
              <a:buFont typeface="Arial"/>
              <a:buChar char="•"/>
            </a:pPr>
            <a:r>
              <a:rPr lang="en-US" sz="2200" dirty="0"/>
              <a:t>The bootstrap  is a widely applicable and extremely powerful statistical tool that can be used to </a:t>
            </a:r>
            <a:r>
              <a:rPr lang="en-US" sz="2200" dirty="0">
                <a:solidFill>
                  <a:srgbClr val="0000FF"/>
                </a:solidFill>
              </a:rPr>
              <a:t>quantify the uncertainty associated with a given estimator or statistical learning method.</a:t>
            </a:r>
          </a:p>
          <a:p>
            <a:pPr marL="800100" lvl="1" indent="-342900">
              <a:spcAft>
                <a:spcPts val="600"/>
              </a:spcAft>
              <a:buFont typeface="Arial"/>
              <a:buChar char="•"/>
            </a:pPr>
            <a:r>
              <a:rPr lang="en-US" sz="2200" dirty="0">
                <a:solidFill>
                  <a:srgbClr val="0000FF"/>
                </a:solidFill>
              </a:rPr>
              <a:t>Generally, the bootstrap is used for estimating standard errors and bias, obtaining confidence intervals, and sometimes for tests.</a:t>
            </a:r>
          </a:p>
        </p:txBody>
      </p:sp>
    </p:spTree>
    <p:extLst>
      <p:ext uri="{BB962C8B-B14F-4D97-AF65-F5344CB8AC3E}">
        <p14:creationId xmlns:p14="http://schemas.microsoft.com/office/powerpoint/2010/main" val="1520034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19558" y="663112"/>
            <a:ext cx="7951321" cy="6007911"/>
          </a:xfrm>
          <a:prstGeom prst="rect">
            <a:avLst/>
          </a:prstGeom>
        </p:spPr>
      </p:pic>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24</a:t>
            </a:fld>
            <a:endParaRPr lang="en-GB" dirty="0">
              <a:solidFill>
                <a:prstClr val="white"/>
              </a:solidFill>
              <a:latin typeface="Calibri"/>
            </a:endParaRPr>
          </a:p>
        </p:txBody>
      </p:sp>
      <p:sp>
        <p:nvSpPr>
          <p:cNvPr id="3" name="Title 2"/>
          <p:cNvSpPr>
            <a:spLocks noGrp="1"/>
          </p:cNvSpPr>
          <p:nvPr>
            <p:ph type="title"/>
          </p:nvPr>
        </p:nvSpPr>
        <p:spPr>
          <a:xfrm>
            <a:off x="332913" y="407534"/>
            <a:ext cx="7898862" cy="511156"/>
          </a:xfrm>
        </p:spPr>
        <p:txBody>
          <a:bodyPr>
            <a:normAutofit fontScale="90000"/>
          </a:bodyPr>
          <a:lstStyle/>
          <a:p>
            <a:r>
              <a:rPr lang="en-US" b="1" dirty="0" smtClean="0">
                <a:latin typeface="Times New Roman" charset="0"/>
                <a:ea typeface="Times New Roman" charset="0"/>
                <a:cs typeface="Times New Roman" charset="0"/>
              </a:rPr>
              <a:t>Bootstrap</a:t>
            </a:r>
            <a:endParaRPr lang="en-US"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62399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9435" y="911938"/>
            <a:ext cx="10806547" cy="1323439"/>
          </a:xfrm>
          <a:prstGeom prst="rect">
            <a:avLst/>
          </a:prstGeom>
        </p:spPr>
        <p:txBody>
          <a:bodyPr wrap="square">
            <a:spAutoFit/>
          </a:bodyPr>
          <a:lstStyle/>
          <a:p>
            <a:pPr marL="342900" indent="-342900">
              <a:spcAft>
                <a:spcPts val="600"/>
              </a:spcAft>
              <a:buFont typeface="Arial"/>
              <a:buChar char="•"/>
            </a:pPr>
            <a:r>
              <a:rPr lang="en-US" sz="2400" dirty="0"/>
              <a:t>We consider a class of methods that estimate the test error rate by </a:t>
            </a:r>
            <a:r>
              <a:rPr lang="en-US" sz="3200" b="1" dirty="0">
                <a:solidFill>
                  <a:srgbClr val="0000FF"/>
                </a:solidFill>
              </a:rPr>
              <a:t>holding out  </a:t>
            </a:r>
            <a:r>
              <a:rPr lang="en-US" sz="2400" dirty="0"/>
              <a:t>a subset of the training observations from the fitting process, and then applying the statistical learning method to those held out observations.</a:t>
            </a:r>
          </a:p>
        </p:txBody>
      </p:sp>
      <p:sp>
        <p:nvSpPr>
          <p:cNvPr id="4" name="Rectangle 3"/>
          <p:cNvSpPr/>
          <p:nvPr/>
        </p:nvSpPr>
        <p:spPr>
          <a:xfrm>
            <a:off x="449435" y="265607"/>
            <a:ext cx="3433632" cy="646331"/>
          </a:xfrm>
          <a:prstGeom prst="rect">
            <a:avLst/>
          </a:prstGeom>
        </p:spPr>
        <p:txBody>
          <a:bodyPr wrap="none">
            <a:spAutoFit/>
          </a:bodyPr>
          <a:lstStyle/>
          <a:p>
            <a:r>
              <a:rPr lang="en-US" sz="3600" b="1">
                <a:latin typeface="Times New Roman" charset="0"/>
                <a:ea typeface="Times New Roman" charset="0"/>
                <a:cs typeface="Times New Roman" charset="0"/>
              </a:rPr>
              <a:t>Cross-validation</a:t>
            </a:r>
            <a:endParaRPr lang="en-US" sz="3600" b="1"/>
          </a:p>
        </p:txBody>
      </p:sp>
      <p:pic>
        <p:nvPicPr>
          <p:cNvPr id="5" name="Picture 4"/>
          <p:cNvPicPr>
            <a:picLocks noChangeAspect="1"/>
          </p:cNvPicPr>
          <p:nvPr/>
        </p:nvPicPr>
        <p:blipFill>
          <a:blip r:embed="rId3"/>
          <a:stretch>
            <a:fillRect/>
          </a:stretch>
        </p:blipFill>
        <p:spPr>
          <a:xfrm>
            <a:off x="1919205" y="2333013"/>
            <a:ext cx="8242752" cy="4524987"/>
          </a:xfrm>
          <a:prstGeom prst="rect">
            <a:avLst/>
          </a:prstGeom>
        </p:spPr>
      </p:pic>
    </p:spTree>
    <p:extLst>
      <p:ext uri="{BB962C8B-B14F-4D97-AF65-F5344CB8AC3E}">
        <p14:creationId xmlns:p14="http://schemas.microsoft.com/office/powerpoint/2010/main" val="568823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26</a:t>
            </a:fld>
            <a:endParaRPr lang="en-GB" dirty="0">
              <a:solidFill>
                <a:prstClr val="white"/>
              </a:solidFill>
              <a:latin typeface="Calibri"/>
            </a:endParaRPr>
          </a:p>
        </p:txBody>
      </p:sp>
      <p:sp>
        <p:nvSpPr>
          <p:cNvPr id="3" name="Title 2"/>
          <p:cNvSpPr>
            <a:spLocks noGrp="1"/>
          </p:cNvSpPr>
          <p:nvPr>
            <p:ph type="title"/>
          </p:nvPr>
        </p:nvSpPr>
        <p:spPr>
          <a:xfrm>
            <a:off x="800134" y="408889"/>
            <a:ext cx="10554375" cy="511156"/>
          </a:xfrm>
        </p:spPr>
        <p:txBody>
          <a:bodyPr>
            <a:normAutofit fontScale="90000"/>
          </a:bodyPr>
          <a:lstStyle/>
          <a:p>
            <a:r>
              <a:rPr lang="en-US" b="1" dirty="0" smtClean="0">
                <a:latin typeface="Times New Roman" charset="0"/>
                <a:ea typeface="Times New Roman" charset="0"/>
                <a:cs typeface="Times New Roman" charset="0"/>
              </a:rPr>
              <a:t>LOOCV vs. k</a:t>
            </a:r>
            <a:r>
              <a:rPr lang="en-US" b="1" dirty="0">
                <a:latin typeface="Times New Roman" charset="0"/>
                <a:ea typeface="Times New Roman" charset="0"/>
                <a:cs typeface="Times New Roman" charset="0"/>
              </a:rPr>
              <a:t>-fold </a:t>
            </a:r>
            <a:r>
              <a:rPr lang="en-US" b="1" dirty="0" smtClean="0">
                <a:latin typeface="Times New Roman" charset="0"/>
                <a:ea typeface="Times New Roman" charset="0"/>
                <a:cs typeface="Times New Roman" charset="0"/>
              </a:rPr>
              <a:t>CV: Bias-Variance Tradeoff</a:t>
            </a:r>
            <a:endParaRPr lang="en-US" b="1" dirty="0">
              <a:latin typeface="Times New Roman" charset="0"/>
              <a:ea typeface="Times New Roman" charset="0"/>
              <a:cs typeface="Times New Roman" charset="0"/>
            </a:endParaRPr>
          </a:p>
        </p:txBody>
      </p:sp>
      <p:sp>
        <p:nvSpPr>
          <p:cNvPr id="5" name="TextBox 4"/>
          <p:cNvSpPr txBox="1"/>
          <p:nvPr/>
        </p:nvSpPr>
        <p:spPr>
          <a:xfrm>
            <a:off x="1547162" y="1086068"/>
            <a:ext cx="9060320" cy="1277273"/>
          </a:xfrm>
          <a:prstGeom prst="rect">
            <a:avLst/>
          </a:prstGeom>
          <a:noFill/>
        </p:spPr>
        <p:txBody>
          <a:bodyPr wrap="square" rtlCol="0">
            <a:spAutoFit/>
          </a:bodyPr>
          <a:lstStyle/>
          <a:p>
            <a:pPr marL="342900" indent="-342900">
              <a:spcAft>
                <a:spcPts val="600"/>
              </a:spcAft>
              <a:buFont typeface="Arial"/>
              <a:buChar char="•"/>
            </a:pPr>
            <a:r>
              <a:rPr lang="en-US" sz="2400" dirty="0">
                <a:solidFill>
                  <a:srgbClr val="FF0000"/>
                </a:solidFill>
              </a:rPr>
              <a:t>Bias: Validation-set vs. </a:t>
            </a:r>
            <a:r>
              <a:rPr lang="en-US" sz="2400" b="1" dirty="0">
                <a:solidFill>
                  <a:srgbClr val="FF0000"/>
                </a:solidFill>
              </a:rPr>
              <a:t>LOOCV</a:t>
            </a:r>
            <a:r>
              <a:rPr lang="en-US" sz="2400" dirty="0">
                <a:solidFill>
                  <a:srgbClr val="FF0000"/>
                </a:solidFill>
              </a:rPr>
              <a:t> vs. k-fold CV? </a:t>
            </a:r>
          </a:p>
          <a:p>
            <a:pPr marL="342900" indent="-342900">
              <a:spcAft>
                <a:spcPts val="600"/>
              </a:spcAft>
              <a:buFont typeface="Arial"/>
              <a:buChar char="•"/>
            </a:pPr>
            <a:r>
              <a:rPr lang="en-US" sz="2400" dirty="0">
                <a:solidFill>
                  <a:srgbClr val="0000FF"/>
                </a:solidFill>
              </a:rPr>
              <a:t>But bias not the only source for concern in an estimating procedure: need to pay respect to variance too!</a:t>
            </a:r>
          </a:p>
        </p:txBody>
      </p:sp>
      <p:grpSp>
        <p:nvGrpSpPr>
          <p:cNvPr id="10" name="Group 9"/>
          <p:cNvGrpSpPr/>
          <p:nvPr/>
        </p:nvGrpSpPr>
        <p:grpSpPr>
          <a:xfrm>
            <a:off x="1547162" y="2695387"/>
            <a:ext cx="9118600" cy="3925795"/>
            <a:chOff x="12700" y="2309156"/>
            <a:chExt cx="9118600" cy="3925795"/>
          </a:xfrm>
        </p:grpSpPr>
        <p:pic>
          <p:nvPicPr>
            <p:cNvPr id="6" name="Picture 5"/>
            <p:cNvPicPr>
              <a:picLocks noChangeAspect="1"/>
            </p:cNvPicPr>
            <p:nvPr/>
          </p:nvPicPr>
          <p:blipFill>
            <a:blip r:embed="rId3"/>
            <a:stretch>
              <a:fillRect/>
            </a:stretch>
          </p:blipFill>
          <p:spPr>
            <a:xfrm>
              <a:off x="12700" y="2309156"/>
              <a:ext cx="9118600" cy="2717800"/>
            </a:xfrm>
            <a:prstGeom prst="rect">
              <a:avLst/>
            </a:prstGeom>
          </p:spPr>
        </p:pic>
        <p:pic>
          <p:nvPicPr>
            <p:cNvPr id="7" name="Picture 6"/>
            <p:cNvPicPr>
              <a:picLocks noChangeAspect="1"/>
            </p:cNvPicPr>
            <p:nvPr/>
          </p:nvPicPr>
          <p:blipFill>
            <a:blip r:embed="rId4"/>
            <a:stretch>
              <a:fillRect/>
            </a:stretch>
          </p:blipFill>
          <p:spPr>
            <a:xfrm>
              <a:off x="12700" y="4952251"/>
              <a:ext cx="9118600" cy="1282700"/>
            </a:xfrm>
            <a:prstGeom prst="rect">
              <a:avLst/>
            </a:prstGeom>
          </p:spPr>
        </p:pic>
      </p:grpSp>
      <p:sp>
        <p:nvSpPr>
          <p:cNvPr id="9" name="Rectangle 8"/>
          <p:cNvSpPr/>
          <p:nvPr/>
        </p:nvSpPr>
        <p:spPr>
          <a:xfrm>
            <a:off x="1568832" y="2279274"/>
            <a:ext cx="1081475" cy="32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650307" y="3017496"/>
            <a:ext cx="6930658"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7" idx="3"/>
          </p:cNvCxnSpPr>
          <p:nvPr/>
        </p:nvCxnSpPr>
        <p:spPr>
          <a:xfrm flipV="1">
            <a:off x="3980344" y="5979832"/>
            <a:ext cx="6685418" cy="16391"/>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79942" y="6298137"/>
            <a:ext cx="8985820" cy="58213"/>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16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8520" y="1392634"/>
            <a:ext cx="9247030" cy="5124480"/>
          </a:xfrm>
          <a:prstGeom prst="rect">
            <a:avLst/>
          </a:prstGeom>
        </p:spPr>
        <p:txBody>
          <a:bodyPr wrap="square">
            <a:spAutoFit/>
          </a:bodyPr>
          <a:lstStyle/>
          <a:p>
            <a:pPr marL="285750" indent="-285750">
              <a:lnSpc>
                <a:spcPct val="150000"/>
              </a:lnSpc>
              <a:buFont typeface="Arial" charset="0"/>
              <a:buChar char="•"/>
            </a:pPr>
            <a:r>
              <a:rPr lang="en-US" sz="2400" dirty="0">
                <a:latin typeface="Times New Roman" charset="0"/>
                <a:ea typeface="Times New Roman" charset="0"/>
                <a:cs typeface="Times New Roman" charset="0"/>
              </a:rPr>
              <a:t>To estimate prediction error using the bootstrap, we </a:t>
            </a:r>
            <a:r>
              <a:rPr lang="en-US" sz="2400" dirty="0" smtClean="0">
                <a:latin typeface="Times New Roman" charset="0"/>
                <a:ea typeface="Times New Roman" charset="0"/>
                <a:cs typeface="Times New Roman" charset="0"/>
              </a:rPr>
              <a:t>could think </a:t>
            </a:r>
            <a:r>
              <a:rPr lang="en-US" sz="2400" dirty="0">
                <a:latin typeface="Times New Roman" charset="0"/>
                <a:ea typeface="Times New Roman" charset="0"/>
                <a:cs typeface="Times New Roman" charset="0"/>
              </a:rPr>
              <a:t>about using each bootstrap dataset as our </a:t>
            </a:r>
            <a:r>
              <a:rPr lang="en-US" sz="2400" dirty="0" smtClean="0">
                <a:latin typeface="Times New Roman" charset="0"/>
                <a:ea typeface="Times New Roman" charset="0"/>
                <a:cs typeface="Times New Roman" charset="0"/>
              </a:rPr>
              <a:t>training sample</a:t>
            </a:r>
            <a:r>
              <a:rPr lang="en-US" sz="2400" dirty="0">
                <a:latin typeface="Times New Roman" charset="0"/>
                <a:ea typeface="Times New Roman" charset="0"/>
                <a:cs typeface="Times New Roman" charset="0"/>
              </a:rPr>
              <a:t>, and the original sample as our validation sample</a:t>
            </a:r>
            <a:r>
              <a:rPr lang="en-US" sz="2400" dirty="0" smtClean="0">
                <a:latin typeface="Times New Roman" charset="0"/>
                <a:ea typeface="Times New Roman" charset="0"/>
                <a:cs typeface="Times New Roman" charset="0"/>
              </a:rPr>
              <a:t>.</a:t>
            </a:r>
          </a:p>
          <a:p>
            <a:pPr marL="285750" indent="-285750">
              <a:lnSpc>
                <a:spcPct val="150000"/>
              </a:lnSpc>
              <a:buFont typeface="Arial" charset="0"/>
              <a:buChar char="•"/>
            </a:pPr>
            <a:endParaRPr lang="en-US" sz="1400" dirty="0">
              <a:latin typeface="Times New Roman" charset="0"/>
              <a:ea typeface="Times New Roman" charset="0"/>
              <a:cs typeface="Times New Roman" charset="0"/>
            </a:endParaRPr>
          </a:p>
          <a:p>
            <a:pPr marL="285750" indent="-285750">
              <a:lnSpc>
                <a:spcPct val="150000"/>
              </a:lnSpc>
              <a:buFont typeface="Arial" charset="0"/>
              <a:buChar char="•"/>
            </a:pPr>
            <a:r>
              <a:rPr lang="en-US" sz="2400" dirty="0">
                <a:latin typeface="Times New Roman" charset="0"/>
                <a:ea typeface="Times New Roman" charset="0"/>
                <a:cs typeface="Times New Roman" charset="0"/>
              </a:rPr>
              <a:t>But each bootstrap sample has </a:t>
            </a:r>
            <a:r>
              <a:rPr lang="en-US" sz="2400" dirty="0" smtClean="0">
                <a:latin typeface="Times New Roman" charset="0"/>
                <a:ea typeface="Times New Roman" charset="0"/>
                <a:cs typeface="Times New Roman" charset="0"/>
              </a:rPr>
              <a:t>significant </a:t>
            </a:r>
            <a:r>
              <a:rPr lang="en-US" sz="2400" dirty="0">
                <a:latin typeface="Times New Roman" charset="0"/>
                <a:ea typeface="Times New Roman" charset="0"/>
                <a:cs typeface="Times New Roman" charset="0"/>
              </a:rPr>
              <a:t>overlap with </a:t>
            </a:r>
            <a:r>
              <a:rPr lang="en-US" sz="2400" dirty="0" smtClean="0">
                <a:latin typeface="Times New Roman" charset="0"/>
                <a:ea typeface="Times New Roman" charset="0"/>
                <a:cs typeface="Times New Roman" charset="0"/>
              </a:rPr>
              <a:t>the original </a:t>
            </a:r>
            <a:r>
              <a:rPr lang="en-US" sz="2400" dirty="0">
                <a:latin typeface="Times New Roman" charset="0"/>
                <a:ea typeface="Times New Roman" charset="0"/>
                <a:cs typeface="Times New Roman" charset="0"/>
              </a:rPr>
              <a:t>data. </a:t>
            </a:r>
            <a:r>
              <a:rPr lang="en-US" sz="2400" dirty="0" smtClean="0">
                <a:latin typeface="Times New Roman" charset="0"/>
                <a:ea typeface="Times New Roman" charset="0"/>
                <a:cs typeface="Times New Roman" charset="0"/>
              </a:rPr>
              <a:t>This </a:t>
            </a:r>
            <a:r>
              <a:rPr lang="en-US" sz="2400" dirty="0">
                <a:latin typeface="Times New Roman" charset="0"/>
                <a:ea typeface="Times New Roman" charset="0"/>
                <a:cs typeface="Times New Roman" charset="0"/>
              </a:rPr>
              <a:t>will cause the bootstrap to seriously </a:t>
            </a:r>
            <a:r>
              <a:rPr lang="en-US" sz="2400" dirty="0" smtClean="0">
                <a:latin typeface="Times New Roman" charset="0"/>
                <a:ea typeface="Times New Roman" charset="0"/>
                <a:cs typeface="Times New Roman" charset="0"/>
              </a:rPr>
              <a:t>underestimate the </a:t>
            </a:r>
            <a:r>
              <a:rPr lang="en-US" sz="2400" dirty="0">
                <a:latin typeface="Times New Roman" charset="0"/>
                <a:ea typeface="Times New Roman" charset="0"/>
                <a:cs typeface="Times New Roman" charset="0"/>
              </a:rPr>
              <a:t>true prediction error</a:t>
            </a:r>
            <a:r>
              <a:rPr lang="en-US" sz="2400" dirty="0" smtClean="0">
                <a:latin typeface="Times New Roman" charset="0"/>
                <a:ea typeface="Times New Roman" charset="0"/>
                <a:cs typeface="Times New Roman" charset="0"/>
              </a:rPr>
              <a:t>.</a:t>
            </a:r>
          </a:p>
          <a:p>
            <a:pPr marL="285750" indent="-285750">
              <a:lnSpc>
                <a:spcPct val="150000"/>
              </a:lnSpc>
              <a:buFont typeface="Arial" charset="0"/>
              <a:buChar char="•"/>
            </a:pPr>
            <a:endParaRPr lang="en-US" sz="1200" dirty="0" smtClean="0">
              <a:latin typeface="Times New Roman" charset="0"/>
              <a:ea typeface="Times New Roman" charset="0"/>
              <a:cs typeface="Times New Roman" charset="0"/>
            </a:endParaRPr>
          </a:p>
          <a:p>
            <a:pPr marL="285750" indent="-285750">
              <a:lnSpc>
                <a:spcPct val="150000"/>
              </a:lnSpc>
              <a:buFont typeface="Arial" charset="0"/>
              <a:buChar char="•"/>
            </a:pPr>
            <a:r>
              <a:rPr lang="en-US" sz="2400" dirty="0">
                <a:latin typeface="Times New Roman" charset="0"/>
                <a:ea typeface="Times New Roman" charset="0"/>
                <a:cs typeface="Times New Roman" charset="0"/>
              </a:rPr>
              <a:t>C</a:t>
            </a:r>
            <a:r>
              <a:rPr lang="en-US" sz="2400" dirty="0" smtClean="0">
                <a:latin typeface="Times New Roman" charset="0"/>
                <a:ea typeface="Times New Roman" charset="0"/>
                <a:cs typeface="Times New Roman" charset="0"/>
              </a:rPr>
              <a:t>ross-validation </a:t>
            </a:r>
            <a:r>
              <a:rPr lang="en-US" sz="2400" dirty="0">
                <a:latin typeface="Times New Roman" charset="0"/>
                <a:ea typeface="Times New Roman" charset="0"/>
                <a:cs typeface="Times New Roman" charset="0"/>
              </a:rPr>
              <a:t>provides a simpler, more </a:t>
            </a:r>
            <a:r>
              <a:rPr lang="en-US" sz="2400" dirty="0" smtClean="0">
                <a:latin typeface="Times New Roman" charset="0"/>
                <a:ea typeface="Times New Roman" charset="0"/>
                <a:cs typeface="Times New Roman" charset="0"/>
              </a:rPr>
              <a:t>attractive approach </a:t>
            </a:r>
            <a:r>
              <a:rPr lang="en-US" sz="2400" dirty="0">
                <a:latin typeface="Times New Roman" charset="0"/>
                <a:ea typeface="Times New Roman" charset="0"/>
                <a:cs typeface="Times New Roman" charset="0"/>
              </a:rPr>
              <a:t>for estimating prediction error</a:t>
            </a:r>
            <a:r>
              <a:rPr lang="en-US" sz="2400" dirty="0" smtClean="0">
                <a:latin typeface="Times New Roman" charset="0"/>
                <a:ea typeface="Times New Roman" charset="0"/>
                <a:cs typeface="Times New Roman" charset="0"/>
              </a:rPr>
              <a:t>.</a:t>
            </a:r>
            <a:endParaRPr lang="en-US" sz="2400" dirty="0">
              <a:latin typeface="Times New Roman" charset="0"/>
              <a:ea typeface="Times New Roman" charset="0"/>
              <a:cs typeface="Times New Roman" charset="0"/>
            </a:endParaRPr>
          </a:p>
        </p:txBody>
      </p:sp>
      <p:sp>
        <p:nvSpPr>
          <p:cNvPr id="4" name="Rectangle 3"/>
          <p:cNvSpPr/>
          <p:nvPr/>
        </p:nvSpPr>
        <p:spPr>
          <a:xfrm>
            <a:off x="1387337" y="471277"/>
            <a:ext cx="9029395" cy="646331"/>
          </a:xfrm>
          <a:prstGeom prst="rect">
            <a:avLst/>
          </a:prstGeom>
        </p:spPr>
        <p:txBody>
          <a:bodyPr wrap="none">
            <a:spAutoFit/>
          </a:bodyPr>
          <a:lstStyle/>
          <a:p>
            <a:r>
              <a:rPr lang="en-US" sz="3600" b="1" dirty="0">
                <a:solidFill>
                  <a:srgbClr val="434BC1"/>
                </a:solidFill>
                <a:latin typeface="Times New Roman" charset="0"/>
                <a:ea typeface="Times New Roman" charset="0"/>
                <a:cs typeface="Times New Roman" charset="0"/>
              </a:rPr>
              <a:t>Can the bootstrap estimate prediction error?</a:t>
            </a:r>
            <a:endParaRPr lang="en-US" sz="3600" b="1" dirty="0">
              <a:solidFill>
                <a:srgbClr val="434BC1"/>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4345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201" y="1477311"/>
            <a:ext cx="6026009" cy="3539430"/>
          </a:xfrm>
          <a:prstGeom prst="rect">
            <a:avLst/>
          </a:prstGeom>
        </p:spPr>
        <p:txBody>
          <a:bodyPr wrap="none">
            <a:spAutoFit/>
          </a:bodyPr>
          <a:lstStyle/>
          <a:p>
            <a:r>
              <a:rPr lang="en-US" sz="2800" b="1" dirty="0" smtClean="0">
                <a:solidFill>
                  <a:srgbClr val="C00000"/>
                </a:solidFill>
                <a:latin typeface="Times New Roman" charset="0"/>
                <a:ea typeface="Times New Roman" charset="0"/>
                <a:cs typeface="Times New Roman" charset="0"/>
              </a:rPr>
              <a:t>Concepts</a:t>
            </a:r>
          </a:p>
          <a:p>
            <a:pPr marL="457200" indent="-457200">
              <a:buFont typeface="Arial" charset="0"/>
              <a:buChar char="•"/>
            </a:pPr>
            <a:r>
              <a:rPr lang="en-US" sz="2800" dirty="0" smtClean="0">
                <a:latin typeface="Times New Roman" charset="0"/>
                <a:ea typeface="Times New Roman" charset="0"/>
                <a:cs typeface="Times New Roman" charset="0"/>
              </a:rPr>
              <a:t>Supervised vs Unsupervised </a:t>
            </a:r>
            <a:r>
              <a:rPr lang="en-US" sz="2800" dirty="0">
                <a:latin typeface="Times New Roman" charset="0"/>
                <a:ea typeface="Times New Roman" charset="0"/>
                <a:cs typeface="Times New Roman" charset="0"/>
              </a:rPr>
              <a:t>learning</a:t>
            </a:r>
          </a:p>
          <a:p>
            <a:pPr marL="457200" indent="-457200">
              <a:buFont typeface="Arial" charset="0"/>
              <a:buChar char="•"/>
            </a:pPr>
            <a:r>
              <a:rPr lang="en-US" sz="2800" dirty="0">
                <a:latin typeface="Times New Roman" charset="0"/>
                <a:ea typeface="Times New Roman" charset="0"/>
                <a:cs typeface="Times New Roman" charset="0"/>
              </a:rPr>
              <a:t>Interpretation vs. Flexibility</a:t>
            </a:r>
          </a:p>
          <a:p>
            <a:pPr lvl="1" indent="-457200">
              <a:buFont typeface="Arial" charset="0"/>
              <a:buChar char="•"/>
            </a:pPr>
            <a:r>
              <a:rPr lang="en-US" sz="2800" dirty="0">
                <a:latin typeface="Times New Roman" charset="0"/>
                <a:ea typeface="Times New Roman" charset="0"/>
                <a:cs typeface="Times New Roman" charset="0"/>
              </a:rPr>
              <a:t>Training vs. Test errors</a:t>
            </a:r>
          </a:p>
          <a:p>
            <a:pPr lvl="1" indent="-457200">
              <a:buFont typeface="Arial" charset="0"/>
              <a:buChar char="•"/>
            </a:pPr>
            <a:r>
              <a:rPr lang="en-US" sz="2800" dirty="0">
                <a:latin typeface="Times New Roman" charset="0"/>
                <a:ea typeface="Times New Roman" charset="0"/>
                <a:cs typeface="Times New Roman" charset="0"/>
              </a:rPr>
              <a:t>Bias-Variance tradeoff</a:t>
            </a:r>
          </a:p>
          <a:p>
            <a:pPr marL="457200" indent="-457200">
              <a:buFont typeface="Arial" charset="0"/>
              <a:buChar char="•"/>
            </a:pPr>
            <a:r>
              <a:rPr lang="en-US" sz="2800" dirty="0">
                <a:latin typeface="Times New Roman" charset="0"/>
                <a:ea typeface="Times New Roman" charset="0"/>
                <a:cs typeface="Times New Roman" charset="0"/>
              </a:rPr>
              <a:t>Regression vs. Classification</a:t>
            </a:r>
          </a:p>
          <a:p>
            <a:pPr marL="457200" indent="-457200">
              <a:buFont typeface="Arial" charset="0"/>
              <a:buChar char="•"/>
            </a:pPr>
            <a:r>
              <a:rPr lang="en-US" sz="2800" dirty="0">
                <a:latin typeface="Times New Roman" charset="0"/>
                <a:ea typeface="Times New Roman" charset="0"/>
                <a:cs typeface="Times New Roman" charset="0"/>
              </a:rPr>
              <a:t>Parametric </a:t>
            </a:r>
            <a:r>
              <a:rPr lang="en-US" sz="2800" dirty="0" smtClean="0">
                <a:latin typeface="Times New Roman" charset="0"/>
                <a:ea typeface="Times New Roman" charset="0"/>
                <a:cs typeface="Times New Roman" charset="0"/>
              </a:rPr>
              <a:t>vs</a:t>
            </a:r>
            <a:r>
              <a:rPr lang="en-US" sz="2800" dirty="0">
                <a:latin typeface="Times New Roman" charset="0"/>
                <a:ea typeface="Times New Roman" charset="0"/>
                <a:cs typeface="Times New Roman" charset="0"/>
              </a:rPr>
              <a:t>. non-Parametric </a:t>
            </a:r>
            <a:r>
              <a:rPr lang="en-US" sz="2800" dirty="0" smtClean="0">
                <a:latin typeface="Times New Roman" charset="0"/>
                <a:ea typeface="Times New Roman" charset="0"/>
                <a:cs typeface="Times New Roman" charset="0"/>
              </a:rPr>
              <a:t>Model</a:t>
            </a:r>
          </a:p>
          <a:p>
            <a:pPr marL="457200" indent="-457200">
              <a:buFont typeface="Arial" charset="0"/>
              <a:buChar char="•"/>
            </a:pPr>
            <a:r>
              <a:rPr lang="en-US" sz="2800" dirty="0" smtClean="0">
                <a:latin typeface="Times New Roman" charset="0"/>
                <a:ea typeface="Times New Roman" charset="0"/>
                <a:cs typeface="Times New Roman" charset="0"/>
              </a:rPr>
              <a:t>OLS vs. MLE </a:t>
            </a:r>
            <a:endParaRPr lang="en-US" sz="2800" dirty="0">
              <a:latin typeface="Times New Roman" charset="0"/>
              <a:ea typeface="Times New Roman" charset="0"/>
              <a:cs typeface="Times New Roman" charset="0"/>
            </a:endParaRPr>
          </a:p>
        </p:txBody>
      </p:sp>
      <p:sp>
        <p:nvSpPr>
          <p:cNvPr id="3" name="TextBox 2"/>
          <p:cNvSpPr txBox="1"/>
          <p:nvPr/>
        </p:nvSpPr>
        <p:spPr>
          <a:xfrm>
            <a:off x="4376256" y="317733"/>
            <a:ext cx="2928559" cy="923330"/>
          </a:xfrm>
          <a:prstGeom prst="rect">
            <a:avLst/>
          </a:prstGeom>
          <a:noFill/>
        </p:spPr>
        <p:txBody>
          <a:bodyPr wrap="none" rtlCol="0">
            <a:spAutoFit/>
          </a:bodyPr>
          <a:lstStyle/>
          <a:p>
            <a:r>
              <a:rPr lang="en-US" sz="5400" b="1" smtClean="0"/>
              <a:t>Summary</a:t>
            </a:r>
            <a:endParaRPr lang="en-US" sz="5400" b="1"/>
          </a:p>
        </p:txBody>
      </p:sp>
      <p:sp>
        <p:nvSpPr>
          <p:cNvPr id="4" name="TextBox 3"/>
          <p:cNvSpPr txBox="1"/>
          <p:nvPr/>
        </p:nvSpPr>
        <p:spPr>
          <a:xfrm>
            <a:off x="6662922" y="1589590"/>
            <a:ext cx="3843809" cy="3385542"/>
          </a:xfrm>
          <a:prstGeom prst="rect">
            <a:avLst/>
          </a:prstGeom>
          <a:noFill/>
        </p:spPr>
        <p:txBody>
          <a:bodyPr wrap="none" rtlCol="0">
            <a:spAutoFit/>
          </a:bodyPr>
          <a:lstStyle/>
          <a:p>
            <a:r>
              <a:rPr lang="en-US" sz="2800" b="1" dirty="0">
                <a:solidFill>
                  <a:srgbClr val="C00000"/>
                </a:solidFill>
                <a:latin typeface="Times New Roman" charset="0"/>
                <a:ea typeface="Times New Roman" charset="0"/>
                <a:cs typeface="Times New Roman" charset="0"/>
              </a:rPr>
              <a:t>Models:</a:t>
            </a:r>
          </a:p>
          <a:p>
            <a:pPr marL="457200" indent="-457200">
              <a:buFont typeface="Arial" charset="0"/>
              <a:buChar char="•"/>
            </a:pPr>
            <a:r>
              <a:rPr lang="en-US" sz="2800" dirty="0">
                <a:latin typeface="Times New Roman" charset="0"/>
                <a:ea typeface="Times New Roman" charset="0"/>
                <a:cs typeface="Times New Roman" charset="0"/>
              </a:rPr>
              <a:t>Linear regression</a:t>
            </a:r>
          </a:p>
          <a:p>
            <a:pPr marL="457200" indent="-457200">
              <a:buFont typeface="Arial" charset="0"/>
              <a:buChar char="•"/>
            </a:pPr>
            <a:r>
              <a:rPr lang="en-US" sz="2800" dirty="0">
                <a:latin typeface="Times New Roman" charset="0"/>
                <a:ea typeface="Times New Roman" charset="0"/>
                <a:cs typeface="Times New Roman" charset="0"/>
              </a:rPr>
              <a:t>Logistic regression</a:t>
            </a:r>
          </a:p>
          <a:p>
            <a:pPr marL="457200" indent="-457200">
              <a:buFont typeface="Arial" charset="0"/>
              <a:buChar char="•"/>
            </a:pPr>
            <a:r>
              <a:rPr lang="en-US" sz="2800" dirty="0">
                <a:latin typeface="Times New Roman" charset="0"/>
                <a:ea typeface="Times New Roman" charset="0"/>
                <a:cs typeface="Times New Roman" charset="0"/>
              </a:rPr>
              <a:t>K-Nearest Neighbors </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Discriminant Analysis</a:t>
            </a:r>
          </a:p>
          <a:p>
            <a:pPr marL="1371600" lvl="2" indent="-457200">
              <a:buFont typeface="Arial" charset="0"/>
              <a:buChar char="•"/>
            </a:pPr>
            <a:r>
              <a:rPr lang="en-US" sz="2800" dirty="0" smtClean="0">
                <a:latin typeface="Times New Roman" charset="0"/>
                <a:ea typeface="Times New Roman" charset="0"/>
                <a:cs typeface="Times New Roman" charset="0"/>
              </a:rPr>
              <a:t>LDA</a:t>
            </a:r>
          </a:p>
          <a:p>
            <a:pPr marL="1371600" lvl="2" indent="-457200">
              <a:buFont typeface="Arial" charset="0"/>
              <a:buChar char="•"/>
            </a:pPr>
            <a:r>
              <a:rPr lang="en-US" sz="2800" dirty="0" smtClean="0">
                <a:latin typeface="Times New Roman" charset="0"/>
                <a:ea typeface="Times New Roman" charset="0"/>
                <a:cs typeface="Times New Roman" charset="0"/>
              </a:rPr>
              <a:t>QDA</a:t>
            </a:r>
            <a:endParaRPr lang="en-US" sz="2800" dirty="0">
              <a:latin typeface="Times New Roman" charset="0"/>
              <a:ea typeface="Times New Roman" charset="0"/>
              <a:cs typeface="Times New Roman" charset="0"/>
            </a:endParaRPr>
          </a:p>
          <a:p>
            <a:endParaRPr lang="en-US" dirty="0" smtClean="0"/>
          </a:p>
        </p:txBody>
      </p:sp>
      <p:sp>
        <p:nvSpPr>
          <p:cNvPr id="5" name="Rectangle 4"/>
          <p:cNvSpPr/>
          <p:nvPr/>
        </p:nvSpPr>
        <p:spPr>
          <a:xfrm>
            <a:off x="6830179" y="5166643"/>
            <a:ext cx="3509294" cy="1384995"/>
          </a:xfrm>
          <a:prstGeom prst="rect">
            <a:avLst/>
          </a:prstGeom>
        </p:spPr>
        <p:txBody>
          <a:bodyPr wrap="none">
            <a:spAutoFit/>
          </a:bodyPr>
          <a:lstStyle/>
          <a:p>
            <a:r>
              <a:rPr lang="en-US" sz="2800" b="1" dirty="0">
                <a:solidFill>
                  <a:srgbClr val="C00000"/>
                </a:solidFill>
                <a:latin typeface="Times New Roman" charset="0"/>
                <a:ea typeface="Times New Roman" charset="0"/>
                <a:cs typeface="Times New Roman" charset="0"/>
              </a:rPr>
              <a:t>Resampling </a:t>
            </a:r>
            <a:r>
              <a:rPr lang="en-US" sz="2800" b="1" dirty="0" smtClean="0">
                <a:solidFill>
                  <a:srgbClr val="C00000"/>
                </a:solidFill>
                <a:latin typeface="Times New Roman" charset="0"/>
                <a:ea typeface="Times New Roman" charset="0"/>
                <a:cs typeface="Times New Roman" charset="0"/>
              </a:rPr>
              <a:t>methods:</a:t>
            </a:r>
            <a:endParaRPr lang="en-US" sz="2800" b="1" dirty="0">
              <a:solidFill>
                <a:srgbClr val="C00000"/>
              </a:solidFill>
              <a:latin typeface="Times New Roman" charset="0"/>
              <a:ea typeface="Times New Roman" charset="0"/>
              <a:cs typeface="Times New Roman" charset="0"/>
            </a:endParaRPr>
          </a:p>
          <a:p>
            <a:pPr marL="285750" indent="-285750">
              <a:buFont typeface="Arial" charset="0"/>
              <a:buChar char="•"/>
            </a:pPr>
            <a:r>
              <a:rPr lang="en-US" sz="2800" dirty="0">
                <a:latin typeface="Times New Roman" charset="0"/>
                <a:ea typeface="Times New Roman" charset="0"/>
                <a:cs typeface="Times New Roman" charset="0"/>
              </a:rPr>
              <a:t>Bootstrap</a:t>
            </a:r>
          </a:p>
          <a:p>
            <a:pPr marL="285750" indent="-285750">
              <a:buFont typeface="Arial" charset="0"/>
              <a:buChar char="•"/>
            </a:pPr>
            <a:r>
              <a:rPr lang="en-US" sz="2800" dirty="0">
                <a:latin typeface="Times New Roman" charset="0"/>
                <a:ea typeface="Times New Roman" charset="0"/>
                <a:cs typeface="Times New Roman" charset="0"/>
              </a:rPr>
              <a:t>Cross-validation</a:t>
            </a:r>
          </a:p>
        </p:txBody>
      </p:sp>
    </p:spTree>
    <p:extLst>
      <p:ext uri="{BB962C8B-B14F-4D97-AF65-F5344CB8AC3E}">
        <p14:creationId xmlns:p14="http://schemas.microsoft.com/office/powerpoint/2010/main" val="430837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307" y="1110616"/>
            <a:ext cx="10515600" cy="1325563"/>
          </a:xfrm>
        </p:spPr>
        <p:txBody>
          <a:bodyPr>
            <a:normAutofit/>
          </a:bodyPr>
          <a:lstStyle/>
          <a:p>
            <a:pPr algn="ctr"/>
            <a:r>
              <a:rPr lang="en-US" altLang="zh-CN" sz="8000" dirty="0" smtClean="0">
                <a:latin typeface="Times New Roman" charset="0"/>
                <a:ea typeface="Times New Roman" charset="0"/>
                <a:cs typeface="Times New Roman" charset="0"/>
              </a:rPr>
              <a:t>The</a:t>
            </a:r>
            <a:r>
              <a:rPr lang="zh-CN" altLang="en-US" sz="8000" dirty="0" smtClean="0">
                <a:latin typeface="Times New Roman" charset="0"/>
                <a:ea typeface="Times New Roman" charset="0"/>
                <a:cs typeface="Times New Roman" charset="0"/>
              </a:rPr>
              <a:t> </a:t>
            </a:r>
            <a:r>
              <a:rPr lang="en-US" altLang="zh-CN" sz="8000" dirty="0" smtClean="0">
                <a:latin typeface="Times New Roman" charset="0"/>
                <a:ea typeface="Times New Roman" charset="0"/>
                <a:cs typeface="Times New Roman" charset="0"/>
              </a:rPr>
              <a:t>End</a:t>
            </a:r>
            <a:endParaRPr lang="en-US" sz="8000" dirty="0">
              <a:latin typeface="Times New Roman" charset="0"/>
              <a:ea typeface="Times New Roman" charset="0"/>
              <a:cs typeface="Times New Roman" charset="0"/>
            </a:endParaRPr>
          </a:p>
        </p:txBody>
      </p:sp>
      <p:sp>
        <p:nvSpPr>
          <p:cNvPr id="3" name="TextBox 2"/>
          <p:cNvSpPr txBox="1"/>
          <p:nvPr/>
        </p:nvSpPr>
        <p:spPr>
          <a:xfrm flipH="1">
            <a:off x="921482" y="3511377"/>
            <a:ext cx="4603554" cy="2308324"/>
          </a:xfrm>
          <a:prstGeom prst="rect">
            <a:avLst/>
          </a:prstGeom>
          <a:noFill/>
        </p:spPr>
        <p:txBody>
          <a:bodyPr wrap="square" rtlCol="0">
            <a:spAutoFit/>
          </a:bodyPr>
          <a:lstStyle/>
          <a:p>
            <a:r>
              <a:rPr lang="en-US" altLang="zh-CN" sz="4800" dirty="0" smtClean="0"/>
              <a:t>Good</a:t>
            </a:r>
            <a:r>
              <a:rPr lang="zh-CN" altLang="en-US" sz="4800" dirty="0" smtClean="0"/>
              <a:t> </a:t>
            </a:r>
            <a:r>
              <a:rPr lang="en-US" altLang="zh-CN" sz="4800" dirty="0" smtClean="0"/>
              <a:t>Luck</a:t>
            </a:r>
            <a:r>
              <a:rPr lang="zh-CN" altLang="en-US" sz="4800" dirty="0" smtClean="0"/>
              <a:t> </a:t>
            </a:r>
            <a:r>
              <a:rPr lang="en-US" altLang="zh-CN" sz="4800" dirty="0" smtClean="0"/>
              <a:t>on Your Mid-term Exam!!!!</a:t>
            </a:r>
            <a:endParaRPr lang="en-US" sz="4800" dirty="0"/>
          </a:p>
        </p:txBody>
      </p:sp>
      <p:pic>
        <p:nvPicPr>
          <p:cNvPr id="4" name="Picture 3"/>
          <p:cNvPicPr>
            <a:picLocks noChangeAspect="1"/>
          </p:cNvPicPr>
          <p:nvPr/>
        </p:nvPicPr>
        <p:blipFill rotWithShape="1">
          <a:blip r:embed="rId2"/>
          <a:srcRect l="8810" t="12018" r="12504" b="9419"/>
          <a:stretch/>
        </p:blipFill>
        <p:spPr>
          <a:xfrm>
            <a:off x="5525036" y="508801"/>
            <a:ext cx="6014434" cy="6005153"/>
          </a:xfrm>
          <a:prstGeom prst="rect">
            <a:avLst/>
          </a:prstGeom>
        </p:spPr>
      </p:pic>
    </p:spTree>
    <p:extLst>
      <p:ext uri="{BB962C8B-B14F-4D97-AF65-F5344CB8AC3E}">
        <p14:creationId xmlns:p14="http://schemas.microsoft.com/office/powerpoint/2010/main" val="28811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a:t>
            </a:fld>
            <a:endParaRPr lang="en-GB" dirty="0">
              <a:solidFill>
                <a:prstClr val="white"/>
              </a:solidFill>
              <a:latin typeface="Calibri"/>
            </a:endParaRPr>
          </a:p>
        </p:txBody>
      </p:sp>
      <p:sp>
        <p:nvSpPr>
          <p:cNvPr id="3" name="Title 2"/>
          <p:cNvSpPr>
            <a:spLocks noGrp="1"/>
          </p:cNvSpPr>
          <p:nvPr>
            <p:ph type="title"/>
          </p:nvPr>
        </p:nvSpPr>
        <p:spPr>
          <a:xfrm>
            <a:off x="838200" y="185016"/>
            <a:ext cx="10515600" cy="1325563"/>
          </a:xfrm>
        </p:spPr>
        <p:txBody>
          <a:bodyPr/>
          <a:lstStyle/>
          <a:p>
            <a:r>
              <a:rPr lang="en-US" b="1" dirty="0" smtClean="0"/>
              <a:t>What is Statistical Learning?</a:t>
            </a:r>
            <a:endParaRPr lang="en-US" sz="2600" b="1" i="1" dirty="0"/>
          </a:p>
        </p:txBody>
      </p:sp>
      <p:sp>
        <p:nvSpPr>
          <p:cNvPr id="4" name="TextBox 3"/>
          <p:cNvSpPr txBox="1"/>
          <p:nvPr/>
        </p:nvSpPr>
        <p:spPr>
          <a:xfrm>
            <a:off x="540327" y="1524258"/>
            <a:ext cx="11154971" cy="4832092"/>
          </a:xfrm>
          <a:prstGeom prst="rect">
            <a:avLst/>
          </a:prstGeom>
          <a:noFill/>
        </p:spPr>
        <p:txBody>
          <a:bodyPr wrap="square" rtlCol="0">
            <a:spAutoFit/>
          </a:bodyPr>
          <a:lstStyle/>
          <a:p>
            <a:pPr marL="342900" indent="-342900">
              <a:buFont typeface="Arial"/>
              <a:buChar char="•"/>
            </a:pPr>
            <a:r>
              <a:rPr lang="en-US" sz="2800" dirty="0"/>
              <a:t>Statistical learning refers to a vast set of </a:t>
            </a:r>
            <a:r>
              <a:rPr lang="en-US" sz="2800" dirty="0">
                <a:solidFill>
                  <a:srgbClr val="0000FF"/>
                </a:solidFill>
              </a:rPr>
              <a:t>tools for understanding data</a:t>
            </a:r>
            <a:r>
              <a:rPr lang="en-US" sz="2800" dirty="0"/>
              <a:t>. These tools can be classified as  </a:t>
            </a:r>
            <a:r>
              <a:rPr lang="en-US" sz="2800" dirty="0">
                <a:solidFill>
                  <a:srgbClr val="FF0000"/>
                </a:solidFill>
              </a:rPr>
              <a:t>supervised or unsupervised</a:t>
            </a:r>
            <a:r>
              <a:rPr lang="en-US" sz="2800" dirty="0"/>
              <a:t>.</a:t>
            </a:r>
          </a:p>
          <a:p>
            <a:pPr marL="342900" indent="-342900">
              <a:buFont typeface="Arial"/>
              <a:buChar char="•"/>
            </a:pPr>
            <a:endParaRPr lang="en-US" sz="2800" dirty="0"/>
          </a:p>
          <a:p>
            <a:pPr marL="342900" indent="-342900">
              <a:buFont typeface="Arial"/>
              <a:buChar char="•"/>
            </a:pPr>
            <a:r>
              <a:rPr lang="en-US" sz="2800" dirty="0">
                <a:solidFill>
                  <a:srgbClr val="0000FF"/>
                </a:solidFill>
              </a:rPr>
              <a:t>Supervised statistical learning involves building a statistical model for predicting, or estimating, an output based </a:t>
            </a:r>
            <a:r>
              <a:rPr lang="en-US" sz="2800" dirty="0"/>
              <a:t>on one or more </a:t>
            </a:r>
            <a:r>
              <a:rPr lang="en-US" sz="2800" dirty="0" smtClean="0"/>
              <a:t>inputs</a:t>
            </a:r>
            <a:r>
              <a:rPr lang="en-US" sz="2800" dirty="0"/>
              <a:t>. Problems of this nature occur in fields as diverse as business, medicine, astrophysics, and public policy. </a:t>
            </a:r>
          </a:p>
          <a:p>
            <a:pPr marL="342900" indent="-342900">
              <a:buFont typeface="Arial"/>
              <a:buChar char="•"/>
            </a:pPr>
            <a:endParaRPr lang="en-US" sz="2800" dirty="0"/>
          </a:p>
          <a:p>
            <a:pPr marL="342900" indent="-342900">
              <a:buFont typeface="Arial"/>
              <a:buChar char="•"/>
            </a:pPr>
            <a:r>
              <a:rPr lang="en-US" sz="2800" dirty="0">
                <a:solidFill>
                  <a:srgbClr val="0000FF"/>
                </a:solidFill>
              </a:rPr>
              <a:t>With unsupervised statistical learning, </a:t>
            </a:r>
            <a:r>
              <a:rPr lang="en-US" sz="2800" b="1" u="sng" dirty="0">
                <a:solidFill>
                  <a:srgbClr val="0000FF"/>
                </a:solidFill>
              </a:rPr>
              <a:t>there are inputs but no supervising output</a:t>
            </a:r>
            <a:r>
              <a:rPr lang="en-US" sz="2800" dirty="0"/>
              <a:t>; nevertheless we can learn relationships and structure from such data.</a:t>
            </a:r>
            <a:endParaRPr lang="en-US" sz="2400" dirty="0"/>
          </a:p>
        </p:txBody>
      </p:sp>
    </p:spTree>
    <p:extLst>
      <p:ext uri="{BB962C8B-B14F-4D97-AF65-F5344CB8AC3E}">
        <p14:creationId xmlns:p14="http://schemas.microsoft.com/office/powerpoint/2010/main" val="1390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30</a:t>
            </a:fld>
            <a:endParaRPr lang="en-GB" dirty="0">
              <a:solidFill>
                <a:prstClr val="white"/>
              </a:solidFill>
              <a:latin typeface="Calibri"/>
            </a:endParaRPr>
          </a:p>
        </p:txBody>
      </p:sp>
      <p:sp>
        <p:nvSpPr>
          <p:cNvPr id="3" name="Title 2"/>
          <p:cNvSpPr>
            <a:spLocks noGrp="1"/>
          </p:cNvSpPr>
          <p:nvPr>
            <p:ph type="title"/>
          </p:nvPr>
        </p:nvSpPr>
        <p:spPr>
          <a:xfrm>
            <a:off x="386427" y="345141"/>
            <a:ext cx="7686700" cy="511156"/>
          </a:xfrm>
        </p:spPr>
        <p:txBody>
          <a:bodyPr>
            <a:noAutofit/>
          </a:bodyPr>
          <a:lstStyle/>
          <a:p>
            <a:r>
              <a:rPr lang="en-US" sz="4000" b="1" dirty="0">
                <a:latin typeface="Times New Roman" charset="0"/>
                <a:ea typeface="Times New Roman" charset="0"/>
                <a:cs typeface="Times New Roman" charset="0"/>
              </a:rPr>
              <a:t>Simple Parametric Model</a:t>
            </a:r>
          </a:p>
        </p:txBody>
      </p:sp>
      <p:pic>
        <p:nvPicPr>
          <p:cNvPr id="6" name="Picture 5"/>
          <p:cNvPicPr>
            <a:picLocks noChangeAspect="1"/>
          </p:cNvPicPr>
          <p:nvPr/>
        </p:nvPicPr>
        <p:blipFill>
          <a:blip r:embed="rId3"/>
          <a:stretch>
            <a:fillRect/>
          </a:stretch>
        </p:blipFill>
        <p:spPr>
          <a:xfrm>
            <a:off x="5663574" y="1346272"/>
            <a:ext cx="4819105" cy="3735290"/>
          </a:xfrm>
          <a:prstGeom prst="rect">
            <a:avLst/>
          </a:prstGeom>
        </p:spPr>
      </p:pic>
      <p:pic>
        <p:nvPicPr>
          <p:cNvPr id="5" name="Picture 4"/>
          <p:cNvPicPr>
            <a:picLocks noChangeAspect="1"/>
          </p:cNvPicPr>
          <p:nvPr/>
        </p:nvPicPr>
        <p:blipFill>
          <a:blip r:embed="rId4"/>
          <a:stretch>
            <a:fillRect/>
          </a:stretch>
        </p:blipFill>
        <p:spPr>
          <a:xfrm>
            <a:off x="782254" y="1641501"/>
            <a:ext cx="4551745" cy="3548354"/>
          </a:xfrm>
          <a:prstGeom prst="rect">
            <a:avLst/>
          </a:prstGeom>
        </p:spPr>
      </p:pic>
      <p:pic>
        <p:nvPicPr>
          <p:cNvPr id="4" name="Picture 3"/>
          <p:cNvPicPr>
            <a:picLocks noChangeAspect="1"/>
          </p:cNvPicPr>
          <p:nvPr/>
        </p:nvPicPr>
        <p:blipFill>
          <a:blip r:embed="rId5"/>
          <a:stretch>
            <a:fillRect/>
          </a:stretch>
        </p:blipFill>
        <p:spPr>
          <a:xfrm>
            <a:off x="1910427" y="5428350"/>
            <a:ext cx="7919014" cy="581212"/>
          </a:xfrm>
          <a:prstGeom prst="rect">
            <a:avLst/>
          </a:prstGeom>
        </p:spPr>
      </p:pic>
    </p:spTree>
    <p:extLst>
      <p:ext uri="{BB962C8B-B14F-4D97-AF65-F5344CB8AC3E}">
        <p14:creationId xmlns:p14="http://schemas.microsoft.com/office/powerpoint/2010/main" val="1802980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31</a:t>
            </a:fld>
            <a:endParaRPr lang="en-GB" dirty="0">
              <a:solidFill>
                <a:prstClr val="white"/>
              </a:solidFill>
              <a:latin typeface="Calibri"/>
            </a:endParaRPr>
          </a:p>
        </p:txBody>
      </p:sp>
      <p:sp>
        <p:nvSpPr>
          <p:cNvPr id="3" name="Title 2"/>
          <p:cNvSpPr>
            <a:spLocks noGrp="1"/>
          </p:cNvSpPr>
          <p:nvPr>
            <p:ph type="title"/>
          </p:nvPr>
        </p:nvSpPr>
        <p:spPr>
          <a:xfrm>
            <a:off x="1857520" y="178756"/>
            <a:ext cx="9316778" cy="511156"/>
          </a:xfrm>
        </p:spPr>
        <p:txBody>
          <a:bodyPr>
            <a:normAutofit fontScale="90000"/>
          </a:bodyPr>
          <a:lstStyle/>
          <a:p>
            <a:r>
              <a:rPr lang="en-US" b="1" dirty="0" smtClean="0"/>
              <a:t>Using Bayes’ Theorem for Classification</a:t>
            </a:r>
            <a:endParaRPr lang="en-US" b="1" dirty="0"/>
          </a:p>
        </p:txBody>
      </p:sp>
      <p:pic>
        <p:nvPicPr>
          <p:cNvPr id="10" name="Picture 9"/>
          <p:cNvPicPr>
            <a:picLocks noChangeAspect="1"/>
          </p:cNvPicPr>
          <p:nvPr/>
        </p:nvPicPr>
        <p:blipFill>
          <a:blip r:embed="rId3"/>
          <a:stretch>
            <a:fillRect/>
          </a:stretch>
        </p:blipFill>
        <p:spPr>
          <a:xfrm>
            <a:off x="2895600" y="2244168"/>
            <a:ext cx="7240618" cy="2898538"/>
          </a:xfrm>
          <a:prstGeom prst="rect">
            <a:avLst/>
          </a:prstGeom>
        </p:spPr>
      </p:pic>
      <p:cxnSp>
        <p:nvCxnSpPr>
          <p:cNvPr id="12" name="Straight Connector 11"/>
          <p:cNvCxnSpPr/>
          <p:nvPr/>
        </p:nvCxnSpPr>
        <p:spPr>
          <a:xfrm>
            <a:off x="4661648" y="4395698"/>
            <a:ext cx="3287059"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734235" y="1801161"/>
            <a:ext cx="3481294" cy="2427192"/>
          </a:xfrm>
          <a:prstGeom prst="straightConnector1">
            <a:avLst/>
          </a:prstGeom>
          <a:ln w="1905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017059" y="840613"/>
            <a:ext cx="7620000" cy="1166157"/>
            <a:chOff x="2197100" y="911415"/>
            <a:chExt cx="7620000" cy="1166157"/>
          </a:xfrm>
        </p:grpSpPr>
        <p:grpSp>
          <p:nvGrpSpPr>
            <p:cNvPr id="9" name="Group 8"/>
            <p:cNvGrpSpPr/>
            <p:nvPr/>
          </p:nvGrpSpPr>
          <p:grpSpPr>
            <a:xfrm>
              <a:off x="2197100" y="985372"/>
              <a:ext cx="7620000" cy="1092200"/>
              <a:chOff x="673100" y="1134782"/>
              <a:chExt cx="7620000" cy="1092200"/>
            </a:xfrm>
          </p:grpSpPr>
          <p:grpSp>
            <p:nvGrpSpPr>
              <p:cNvPr id="8" name="Group 7"/>
              <p:cNvGrpSpPr/>
              <p:nvPr/>
            </p:nvGrpSpPr>
            <p:grpSpPr>
              <a:xfrm>
                <a:off x="673100" y="1607671"/>
                <a:ext cx="1028700" cy="342900"/>
                <a:chOff x="4216400" y="3251200"/>
                <a:chExt cx="1028700" cy="342900"/>
              </a:xfrm>
            </p:grpSpPr>
            <p:pic>
              <p:nvPicPr>
                <p:cNvPr id="7" name="Picture 6"/>
                <p:cNvPicPr>
                  <a:picLocks noChangeAspect="1"/>
                </p:cNvPicPr>
                <p:nvPr/>
              </p:nvPicPr>
              <p:blipFill>
                <a:blip r:embed="rId4"/>
                <a:stretch>
                  <a:fillRect/>
                </a:stretch>
              </p:blipFill>
              <p:spPr>
                <a:xfrm>
                  <a:off x="4914900" y="3251200"/>
                  <a:ext cx="330200" cy="304800"/>
                </a:xfrm>
                <a:prstGeom prst="rect">
                  <a:avLst/>
                </a:prstGeom>
              </p:spPr>
            </p:pic>
            <p:pic>
              <p:nvPicPr>
                <p:cNvPr id="6" name="Picture 5"/>
                <p:cNvPicPr>
                  <a:picLocks noChangeAspect="1"/>
                </p:cNvPicPr>
                <p:nvPr/>
              </p:nvPicPr>
              <p:blipFill>
                <a:blip r:embed="rId5"/>
                <a:stretch>
                  <a:fillRect/>
                </a:stretch>
              </p:blipFill>
              <p:spPr>
                <a:xfrm>
                  <a:off x="4216400" y="3251200"/>
                  <a:ext cx="698500" cy="342900"/>
                </a:xfrm>
                <a:prstGeom prst="rect">
                  <a:avLst/>
                </a:prstGeom>
              </p:spPr>
            </p:pic>
          </p:grpSp>
          <p:pic>
            <p:nvPicPr>
              <p:cNvPr id="4" name="Picture 3"/>
              <p:cNvPicPr>
                <a:picLocks noChangeAspect="1"/>
              </p:cNvPicPr>
              <p:nvPr/>
            </p:nvPicPr>
            <p:blipFill>
              <a:blip r:embed="rId6"/>
              <a:stretch>
                <a:fillRect/>
              </a:stretch>
            </p:blipFill>
            <p:spPr>
              <a:xfrm>
                <a:off x="1701800" y="1134782"/>
                <a:ext cx="6591300" cy="1092200"/>
              </a:xfrm>
              <a:prstGeom prst="rect">
                <a:avLst/>
              </a:prstGeom>
              <a:ln>
                <a:solidFill>
                  <a:srgbClr val="FF0000"/>
                </a:solidFill>
              </a:ln>
            </p:spPr>
          </p:pic>
        </p:grpSp>
        <p:sp>
          <p:nvSpPr>
            <p:cNvPr id="18" name="TextBox 17"/>
            <p:cNvSpPr txBox="1"/>
            <p:nvPr/>
          </p:nvSpPr>
          <p:spPr>
            <a:xfrm>
              <a:off x="4661648" y="911415"/>
              <a:ext cx="1711113" cy="369332"/>
            </a:xfrm>
            <a:prstGeom prst="rect">
              <a:avLst/>
            </a:prstGeom>
            <a:noFill/>
          </p:spPr>
          <p:txBody>
            <a:bodyPr wrap="none" rtlCol="0">
              <a:spAutoFit/>
            </a:bodyPr>
            <a:lstStyle/>
            <a:p>
              <a:r>
                <a:rPr lang="en-US" dirty="0">
                  <a:solidFill>
                    <a:srgbClr val="0000FF"/>
                  </a:solidFill>
                </a:rPr>
                <a:t>prior probability</a:t>
              </a:r>
            </a:p>
          </p:txBody>
        </p:sp>
        <p:cxnSp>
          <p:nvCxnSpPr>
            <p:cNvPr id="19" name="Straight Arrow Connector 18"/>
            <p:cNvCxnSpPr/>
            <p:nvPr/>
          </p:nvCxnSpPr>
          <p:spPr>
            <a:xfrm>
              <a:off x="5005297" y="1250865"/>
              <a:ext cx="552823" cy="177514"/>
            </a:xfrm>
            <a:prstGeom prst="straightConnector1">
              <a:avLst/>
            </a:prstGeom>
            <a:ln w="1905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573059" y="1280747"/>
              <a:ext cx="478118" cy="403412"/>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3" name="Straight Connector 22"/>
          <p:cNvCxnSpPr/>
          <p:nvPr/>
        </p:nvCxnSpPr>
        <p:spPr>
          <a:xfrm>
            <a:off x="4572000" y="3337862"/>
            <a:ext cx="5245101"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734236" y="3606804"/>
            <a:ext cx="2271061"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965576" y="4655675"/>
            <a:ext cx="2851524"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734236" y="4894734"/>
            <a:ext cx="6185647"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1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67" y="2249785"/>
            <a:ext cx="10905066" cy="1499446"/>
          </a:xfrm>
          <a:prstGeom prst="rect">
            <a:avLst/>
          </a:prstGeom>
        </p:spPr>
      </p:pic>
    </p:spTree>
    <p:extLst>
      <p:ext uri="{BB962C8B-B14F-4D97-AF65-F5344CB8AC3E}">
        <p14:creationId xmlns:p14="http://schemas.microsoft.com/office/powerpoint/2010/main" val="603873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33</a:t>
            </a:fld>
            <a:endParaRPr lang="en-GB" dirty="0">
              <a:solidFill>
                <a:prstClr val="white"/>
              </a:solidFill>
              <a:latin typeface="Calibri"/>
            </a:endParaRPr>
          </a:p>
        </p:txBody>
      </p:sp>
      <p:sp>
        <p:nvSpPr>
          <p:cNvPr id="3" name="Title 2"/>
          <p:cNvSpPr>
            <a:spLocks noGrp="1"/>
          </p:cNvSpPr>
          <p:nvPr>
            <p:ph type="title"/>
          </p:nvPr>
        </p:nvSpPr>
        <p:spPr>
          <a:xfrm>
            <a:off x="2730011" y="183685"/>
            <a:ext cx="7686700" cy="511156"/>
          </a:xfrm>
        </p:spPr>
        <p:txBody>
          <a:bodyPr>
            <a:normAutofit fontScale="90000"/>
          </a:bodyPr>
          <a:lstStyle/>
          <a:p>
            <a:r>
              <a:rPr lang="en-US" b="1" dirty="0" smtClean="0"/>
              <a:t>Least Squares Estimation</a:t>
            </a:r>
            <a:endParaRPr lang="en-US" sz="2600" b="1" i="1" dirty="0"/>
          </a:p>
        </p:txBody>
      </p:sp>
      <p:pic>
        <p:nvPicPr>
          <p:cNvPr id="4" name="Picture 3"/>
          <p:cNvPicPr>
            <a:picLocks noChangeAspect="1"/>
          </p:cNvPicPr>
          <p:nvPr/>
        </p:nvPicPr>
        <p:blipFill>
          <a:blip r:embed="rId3"/>
          <a:stretch>
            <a:fillRect/>
          </a:stretch>
        </p:blipFill>
        <p:spPr>
          <a:xfrm>
            <a:off x="2070501" y="1010677"/>
            <a:ext cx="6540099" cy="5528235"/>
          </a:xfrm>
          <a:prstGeom prst="rect">
            <a:avLst/>
          </a:prstGeom>
        </p:spPr>
      </p:pic>
    </p:spTree>
    <p:extLst>
      <p:ext uri="{BB962C8B-B14F-4D97-AF65-F5344CB8AC3E}">
        <p14:creationId xmlns:p14="http://schemas.microsoft.com/office/powerpoint/2010/main" val="287761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2950" y="412750"/>
            <a:ext cx="10706100" cy="6032500"/>
          </a:xfrm>
          <a:prstGeom prst="rect">
            <a:avLst/>
          </a:prstGeom>
        </p:spPr>
      </p:pic>
    </p:spTree>
    <p:extLst>
      <p:ext uri="{BB962C8B-B14F-4D97-AF65-F5344CB8AC3E}">
        <p14:creationId xmlns:p14="http://schemas.microsoft.com/office/powerpoint/2010/main" val="1668754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35</a:t>
            </a:fld>
            <a:endParaRPr lang="en-GB" dirty="0">
              <a:solidFill>
                <a:prstClr val="white"/>
              </a:solidFill>
              <a:latin typeface="Calibri"/>
            </a:endParaRPr>
          </a:p>
        </p:txBody>
      </p:sp>
      <p:sp>
        <p:nvSpPr>
          <p:cNvPr id="3" name="Title 2"/>
          <p:cNvSpPr>
            <a:spLocks noGrp="1"/>
          </p:cNvSpPr>
          <p:nvPr>
            <p:ph type="title"/>
          </p:nvPr>
        </p:nvSpPr>
        <p:spPr>
          <a:xfrm>
            <a:off x="580995" y="121585"/>
            <a:ext cx="10516496" cy="1018247"/>
          </a:xfrm>
        </p:spPr>
        <p:txBody>
          <a:bodyPr>
            <a:normAutofit fontScale="90000"/>
          </a:bodyPr>
          <a:lstStyle/>
          <a:p>
            <a:r>
              <a:rPr lang="en-US" b="1" dirty="0" smtClean="0"/>
              <a:t>Why Assume that Class Covariance is the Same or Not? That is, Why QDA over LDA?</a:t>
            </a:r>
            <a:endParaRPr lang="en-US" b="1" dirty="0"/>
          </a:p>
        </p:txBody>
      </p:sp>
      <p:pic>
        <p:nvPicPr>
          <p:cNvPr id="5" name="Picture 4"/>
          <p:cNvPicPr>
            <a:picLocks noChangeAspect="1"/>
          </p:cNvPicPr>
          <p:nvPr/>
        </p:nvPicPr>
        <p:blipFill>
          <a:blip r:embed="rId3"/>
          <a:stretch>
            <a:fillRect/>
          </a:stretch>
        </p:blipFill>
        <p:spPr>
          <a:xfrm>
            <a:off x="2019300" y="1409700"/>
            <a:ext cx="8140700" cy="5448300"/>
          </a:xfrm>
          <a:prstGeom prst="rect">
            <a:avLst/>
          </a:prstGeom>
        </p:spPr>
      </p:pic>
      <p:cxnSp>
        <p:nvCxnSpPr>
          <p:cNvPr id="6" name="Straight Connector 5"/>
          <p:cNvCxnSpPr/>
          <p:nvPr/>
        </p:nvCxnSpPr>
        <p:spPr>
          <a:xfrm>
            <a:off x="8367059" y="5665699"/>
            <a:ext cx="1195294"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007412" y="5919699"/>
            <a:ext cx="3152589"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41177" y="6188639"/>
            <a:ext cx="612589"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50236" y="5381816"/>
            <a:ext cx="537883"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683812" y="6188639"/>
            <a:ext cx="612589" cy="0"/>
          </a:xfrm>
          <a:prstGeom prst="line">
            <a:avLst/>
          </a:prstGeom>
          <a:ln w="38100" cmpd="sng">
            <a:solidFill>
              <a:srgbClr val="0000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48610" y="6466547"/>
            <a:ext cx="896892" cy="0"/>
          </a:xfrm>
          <a:prstGeom prst="line">
            <a:avLst/>
          </a:prstGeom>
          <a:ln w="38100" cmpd="sng">
            <a:solidFill>
              <a:srgbClr val="0000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84207" y="6451606"/>
            <a:ext cx="1922567" cy="0"/>
          </a:xfrm>
          <a:prstGeom prst="line">
            <a:avLst/>
          </a:prstGeom>
          <a:ln w="38100" cmpd="sng">
            <a:solidFill>
              <a:srgbClr val="0000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14011" y="6708599"/>
            <a:ext cx="2326306" cy="0"/>
          </a:xfrm>
          <a:prstGeom prst="line">
            <a:avLst/>
          </a:prstGeom>
          <a:ln w="38100" cmpd="sng">
            <a:solidFill>
              <a:srgbClr val="0000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132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36</a:t>
            </a:fld>
            <a:endParaRPr lang="en-GB" dirty="0">
              <a:solidFill>
                <a:prstClr val="white"/>
              </a:solidFill>
              <a:latin typeface="Calibri"/>
            </a:endParaRPr>
          </a:p>
        </p:txBody>
      </p:sp>
      <p:sp>
        <p:nvSpPr>
          <p:cNvPr id="3" name="Title 2"/>
          <p:cNvSpPr>
            <a:spLocks noGrp="1"/>
          </p:cNvSpPr>
          <p:nvPr>
            <p:ph type="title"/>
          </p:nvPr>
        </p:nvSpPr>
        <p:spPr>
          <a:xfrm>
            <a:off x="180109" y="491012"/>
            <a:ext cx="3408218" cy="1325563"/>
          </a:xfrm>
        </p:spPr>
        <p:txBody>
          <a:bodyPr/>
          <a:lstStyle/>
          <a:p>
            <a:r>
              <a:rPr lang="en-US" b="1" dirty="0" smtClean="0"/>
              <a:t>KNN Example</a:t>
            </a:r>
            <a:endParaRPr lang="en-US" sz="2600" b="1" i="1" dirty="0"/>
          </a:p>
        </p:txBody>
      </p:sp>
      <p:pic>
        <p:nvPicPr>
          <p:cNvPr id="4" name="Picture 3"/>
          <p:cNvPicPr>
            <a:picLocks noChangeAspect="1"/>
          </p:cNvPicPr>
          <p:nvPr/>
        </p:nvPicPr>
        <p:blipFill>
          <a:blip r:embed="rId3"/>
          <a:stretch>
            <a:fillRect/>
          </a:stretch>
        </p:blipFill>
        <p:spPr>
          <a:xfrm>
            <a:off x="3588327" y="724085"/>
            <a:ext cx="7166650" cy="5814827"/>
          </a:xfrm>
          <a:prstGeom prst="rect">
            <a:avLst/>
          </a:prstGeom>
        </p:spPr>
      </p:pic>
    </p:spTree>
    <p:extLst>
      <p:ext uri="{BB962C8B-B14F-4D97-AF65-F5344CB8AC3E}">
        <p14:creationId xmlns:p14="http://schemas.microsoft.com/office/powerpoint/2010/main" val="1281176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3122603"/>
            <a:ext cx="10905066" cy="1499446"/>
          </a:xfrm>
          <a:prstGeom prst="rect">
            <a:avLst/>
          </a:prstGeom>
        </p:spPr>
      </p:pic>
      <p:sp>
        <p:nvSpPr>
          <p:cNvPr id="2" name="Title 1"/>
          <p:cNvSpPr>
            <a:spLocks noGrp="1"/>
          </p:cNvSpPr>
          <p:nvPr>
            <p:ph type="title"/>
          </p:nvPr>
        </p:nvSpPr>
        <p:spPr>
          <a:xfrm>
            <a:off x="556532" y="643467"/>
            <a:ext cx="11210925" cy="744836"/>
          </a:xfrm>
        </p:spPr>
        <p:txBody>
          <a:bodyPr>
            <a:normAutofit/>
          </a:bodyPr>
          <a:lstStyle/>
          <a:p>
            <a:pPr algn="ctr"/>
            <a:endParaRPr lang="en-US" sz="3200">
              <a:solidFill>
                <a:schemeClr val="bg1"/>
              </a:solidFill>
            </a:endParaRPr>
          </a:p>
        </p:txBody>
      </p:sp>
    </p:spTree>
    <p:extLst>
      <p:ext uri="{BB962C8B-B14F-4D97-AF65-F5344CB8AC3E}">
        <p14:creationId xmlns:p14="http://schemas.microsoft.com/office/powerpoint/2010/main" val="1094237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a:xfrm>
            <a:off x="484446" y="262311"/>
            <a:ext cx="9988291" cy="1537914"/>
          </a:xfrm>
        </p:spPr>
        <p:txBody>
          <a:bodyPr>
            <a:normAutofit/>
          </a:bodyPr>
          <a:lstStyle/>
          <a:p>
            <a:r>
              <a:rPr lang="en-US" b="1" dirty="0" smtClean="0"/>
              <a:t>Estimating the Regression Coefficients:       The </a:t>
            </a:r>
            <a:r>
              <a:rPr lang="en-US" b="1" i="1" dirty="0" smtClean="0">
                <a:solidFill>
                  <a:srgbClr val="FF0000"/>
                </a:solidFill>
              </a:rPr>
              <a:t>Maximum Likelihood</a:t>
            </a:r>
            <a:r>
              <a:rPr lang="en-US" b="1" dirty="0" smtClean="0"/>
              <a:t> Method</a:t>
            </a:r>
            <a:endParaRPr lang="en-US" b="1" dirty="0"/>
          </a:p>
        </p:txBody>
      </p:sp>
      <p:sp>
        <p:nvSpPr>
          <p:cNvPr id="5" name="Rectangle 4"/>
          <p:cNvSpPr/>
          <p:nvPr/>
        </p:nvSpPr>
        <p:spPr>
          <a:xfrm>
            <a:off x="844678" y="2257425"/>
            <a:ext cx="10456735" cy="2862322"/>
          </a:xfrm>
          <a:prstGeom prst="rect">
            <a:avLst/>
          </a:prstGeom>
        </p:spPr>
        <p:txBody>
          <a:bodyPr wrap="square">
            <a:spAutoFit/>
          </a:bodyPr>
          <a:lstStyle/>
          <a:p>
            <a:r>
              <a:rPr lang="en-US" dirty="0" smtClean="0">
                <a:effectLst/>
                <a:latin typeface="Helvetica" charset="0"/>
              </a:rPr>
              <a:t>We use maximum likelihood to estimate the parameters.</a:t>
            </a:r>
          </a:p>
          <a:p>
            <a:endParaRPr lang="en-US" dirty="0">
              <a:latin typeface="Helvetica" charset="0"/>
            </a:endParaRPr>
          </a:p>
          <a:p>
            <a:endParaRPr lang="en-US" dirty="0" smtClean="0">
              <a:effectLst/>
              <a:latin typeface="Helvetica" charset="0"/>
            </a:endParaRPr>
          </a:p>
          <a:p>
            <a:endParaRPr lang="en-US" dirty="0">
              <a:latin typeface="Helvetica" charset="0"/>
            </a:endParaRPr>
          </a:p>
          <a:p>
            <a:endParaRPr lang="en-US" dirty="0" smtClean="0">
              <a:effectLst/>
              <a:latin typeface="Helvetica" charset="0"/>
            </a:endParaRPr>
          </a:p>
          <a:p>
            <a:endParaRPr lang="en-US" dirty="0">
              <a:latin typeface="Helvetica" charset="0"/>
            </a:endParaRPr>
          </a:p>
          <a:p>
            <a:endParaRPr lang="en-US" dirty="0" smtClean="0">
              <a:effectLst/>
              <a:latin typeface="Helvetica" charset="0"/>
            </a:endParaRPr>
          </a:p>
          <a:p>
            <a:endParaRPr lang="en-US" dirty="0" smtClean="0">
              <a:effectLst/>
              <a:latin typeface="Helvetica" charset="0"/>
            </a:endParaRPr>
          </a:p>
          <a:p>
            <a:r>
              <a:rPr lang="en-US" dirty="0" smtClean="0">
                <a:effectLst/>
                <a:latin typeface="Helvetica" charset="0"/>
              </a:rPr>
              <a:t>This </a:t>
            </a:r>
            <a:r>
              <a:rPr lang="en-US" dirty="0" smtClean="0">
                <a:solidFill>
                  <a:srgbClr val="00A600"/>
                </a:solidFill>
                <a:effectLst/>
                <a:latin typeface="Helvetica" charset="0"/>
              </a:rPr>
              <a:t>likelihood </a:t>
            </a:r>
            <a:r>
              <a:rPr lang="en-US" dirty="0" smtClean="0">
                <a:effectLst/>
                <a:latin typeface="Helvetica" charset="0"/>
              </a:rPr>
              <a:t>gives the probability of the observed zeros and ones in the data. We pick 0 and 1 to maximize the likelihood of the observed data.</a:t>
            </a:r>
            <a:endParaRPr lang="en-US" dirty="0">
              <a:effectLst/>
              <a:latin typeface="Helvetica" charset="0"/>
            </a:endParaRPr>
          </a:p>
        </p:txBody>
      </p:sp>
      <p:pic>
        <p:nvPicPr>
          <p:cNvPr id="7" name="Picture 6"/>
          <p:cNvPicPr>
            <a:picLocks noChangeAspect="1"/>
          </p:cNvPicPr>
          <p:nvPr/>
        </p:nvPicPr>
        <p:blipFill>
          <a:blip r:embed="rId2"/>
          <a:stretch>
            <a:fillRect/>
          </a:stretch>
        </p:blipFill>
        <p:spPr>
          <a:xfrm>
            <a:off x="1335087" y="2744788"/>
            <a:ext cx="7835900" cy="1511300"/>
          </a:xfrm>
          <a:prstGeom prst="rect">
            <a:avLst/>
          </a:prstGeom>
        </p:spPr>
      </p:pic>
    </p:spTree>
    <p:extLst>
      <p:ext uri="{BB962C8B-B14F-4D97-AF65-F5344CB8AC3E}">
        <p14:creationId xmlns:p14="http://schemas.microsoft.com/office/powerpoint/2010/main" val="1953731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4</a:t>
            </a:fld>
            <a:endParaRPr lang="en-GB" dirty="0">
              <a:solidFill>
                <a:prstClr val="white"/>
              </a:solidFill>
              <a:latin typeface="Calibri"/>
            </a:endParaRPr>
          </a:p>
        </p:txBody>
      </p:sp>
      <p:sp>
        <p:nvSpPr>
          <p:cNvPr id="3" name="Title 2"/>
          <p:cNvSpPr>
            <a:spLocks noGrp="1"/>
          </p:cNvSpPr>
          <p:nvPr>
            <p:ph type="title"/>
          </p:nvPr>
        </p:nvSpPr>
        <p:spPr>
          <a:xfrm>
            <a:off x="423862" y="0"/>
            <a:ext cx="10515600" cy="1325563"/>
          </a:xfrm>
        </p:spPr>
        <p:txBody>
          <a:bodyPr/>
          <a:lstStyle/>
          <a:p>
            <a:r>
              <a:rPr lang="en-US" b="1" dirty="0" smtClean="0"/>
              <a:t>Regression vs. Classification</a:t>
            </a:r>
            <a:endParaRPr lang="en-US" sz="2600" b="1" i="1" dirty="0"/>
          </a:p>
        </p:txBody>
      </p:sp>
      <p:sp>
        <p:nvSpPr>
          <p:cNvPr id="4" name="TextBox 3"/>
          <p:cNvSpPr txBox="1"/>
          <p:nvPr/>
        </p:nvSpPr>
        <p:spPr>
          <a:xfrm>
            <a:off x="613296" y="1285735"/>
            <a:ext cx="11066086" cy="5278368"/>
          </a:xfrm>
          <a:prstGeom prst="rect">
            <a:avLst/>
          </a:prstGeom>
          <a:noFill/>
        </p:spPr>
        <p:txBody>
          <a:bodyPr wrap="square" rtlCol="0">
            <a:spAutoFit/>
          </a:bodyPr>
          <a:lstStyle/>
          <a:p>
            <a:pPr marL="342900" indent="-342900">
              <a:spcAft>
                <a:spcPts val="600"/>
              </a:spcAft>
              <a:buFont typeface="Arial"/>
              <a:buChar char="•"/>
            </a:pPr>
            <a:r>
              <a:rPr lang="en-US" sz="2400" dirty="0">
                <a:solidFill>
                  <a:srgbClr val="0000FF"/>
                </a:solidFill>
              </a:rPr>
              <a:t>Regression: quantitative response variable</a:t>
            </a:r>
          </a:p>
          <a:p>
            <a:pPr marL="342900" indent="-342900">
              <a:spcAft>
                <a:spcPts val="600"/>
              </a:spcAft>
              <a:buFont typeface="Arial"/>
              <a:buChar char="•"/>
            </a:pPr>
            <a:r>
              <a:rPr lang="en-US" sz="2400" dirty="0">
                <a:solidFill>
                  <a:srgbClr val="FF0000"/>
                </a:solidFill>
              </a:rPr>
              <a:t>Classification: qualitative response variable</a:t>
            </a:r>
          </a:p>
          <a:p>
            <a:pPr marL="342900" indent="-342900">
              <a:spcAft>
                <a:spcPts val="600"/>
              </a:spcAft>
              <a:buFont typeface="Arial"/>
              <a:buChar char="•"/>
            </a:pPr>
            <a:r>
              <a:rPr lang="en-US" sz="2400" dirty="0"/>
              <a:t>But the distinction is not always clear. For example, </a:t>
            </a:r>
            <a:r>
              <a:rPr lang="en-US" sz="2400" i="1" dirty="0"/>
              <a:t>logistic regression </a:t>
            </a:r>
            <a:r>
              <a:rPr lang="en-US" sz="2400" dirty="0"/>
              <a:t>can be thought of both as a classification and a regression approach</a:t>
            </a:r>
          </a:p>
          <a:p>
            <a:pPr marL="800100" lvl="1" indent="-342900">
              <a:spcAft>
                <a:spcPts val="600"/>
              </a:spcAft>
              <a:buFont typeface="Arial"/>
              <a:buChar char="•"/>
            </a:pPr>
            <a:r>
              <a:rPr lang="en-US" sz="2400" dirty="0"/>
              <a:t>It estimates the </a:t>
            </a:r>
            <a:r>
              <a:rPr lang="en-US" sz="2400" i="1" dirty="0"/>
              <a:t>probability</a:t>
            </a:r>
            <a:r>
              <a:rPr lang="en-US" sz="2400" dirty="0"/>
              <a:t> of a unit belonging to a certain class.</a:t>
            </a:r>
          </a:p>
          <a:p>
            <a:pPr marL="800100" lvl="1" indent="-342900">
              <a:spcAft>
                <a:spcPts val="600"/>
              </a:spcAft>
              <a:buFont typeface="Arial"/>
              <a:buChar char="•"/>
            </a:pPr>
            <a:endParaRPr lang="en-US" sz="2400" dirty="0"/>
          </a:p>
          <a:p>
            <a:r>
              <a:rPr lang="en-US" sz="2400" dirty="0">
                <a:solidFill>
                  <a:srgbClr val="0000FF"/>
                </a:solidFill>
              </a:rPr>
              <a:t>We tend to select statistical learning methods on the basis of whether the </a:t>
            </a:r>
            <a:r>
              <a:rPr lang="en-US" sz="2400" u="sng" dirty="0">
                <a:solidFill>
                  <a:srgbClr val="0000FF"/>
                </a:solidFill>
              </a:rPr>
              <a:t>response</a:t>
            </a:r>
            <a:r>
              <a:rPr lang="en-US" sz="2400" dirty="0">
                <a:solidFill>
                  <a:srgbClr val="0000FF"/>
                </a:solidFill>
              </a:rPr>
              <a:t> is quantitative or qualitative</a:t>
            </a:r>
            <a:r>
              <a:rPr lang="en-US" sz="2400" dirty="0"/>
              <a:t>; i.e. we might use linear regression when quantitative and logistic regression when qualitative. However, </a:t>
            </a:r>
            <a:r>
              <a:rPr lang="en-US" sz="2400" dirty="0">
                <a:solidFill>
                  <a:srgbClr val="FF0000"/>
                </a:solidFill>
              </a:rPr>
              <a:t>whether the predictors  are qualitative or quantitative is generally considered less important</a:t>
            </a:r>
            <a:r>
              <a:rPr lang="en-US" sz="2400" dirty="0"/>
              <a:t>. Most of the statistical learning methods discussed in this course can be applied regardless of the predictor variable type, provided that any qualitative predictors are properly coded  before the analysis is performed (next class). </a:t>
            </a:r>
          </a:p>
        </p:txBody>
      </p:sp>
    </p:spTree>
    <p:extLst>
      <p:ext uri="{BB962C8B-B14F-4D97-AF65-F5344CB8AC3E}">
        <p14:creationId xmlns:p14="http://schemas.microsoft.com/office/powerpoint/2010/main" val="76616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5</a:t>
            </a:fld>
            <a:endParaRPr lang="en-GB" dirty="0">
              <a:solidFill>
                <a:prstClr val="white"/>
              </a:solidFill>
              <a:latin typeface="Calibri"/>
            </a:endParaRPr>
          </a:p>
        </p:txBody>
      </p:sp>
      <p:sp>
        <p:nvSpPr>
          <p:cNvPr id="3" name="Title 2"/>
          <p:cNvSpPr>
            <a:spLocks noGrp="1"/>
          </p:cNvSpPr>
          <p:nvPr>
            <p:ph type="title"/>
          </p:nvPr>
        </p:nvSpPr>
        <p:spPr>
          <a:xfrm>
            <a:off x="366713" y="208315"/>
            <a:ext cx="10987087" cy="1325563"/>
          </a:xfrm>
        </p:spPr>
        <p:txBody>
          <a:bodyPr>
            <a:normAutofit fontScale="90000"/>
          </a:bodyPr>
          <a:lstStyle/>
          <a:p>
            <a:pPr>
              <a:lnSpc>
                <a:spcPct val="120000"/>
              </a:lnSpc>
            </a:pPr>
            <a:r>
              <a:rPr lang="en-US" sz="4000" b="1" dirty="0" smtClean="0">
                <a:latin typeface="Times New Roman" charset="0"/>
                <a:ea typeface="Times New Roman" charset="0"/>
                <a:cs typeface="Times New Roman" charset="0"/>
              </a:rPr>
              <a:t>Some Important Aspects of Statistical Learning: Recurring Themes in the Course</a:t>
            </a:r>
            <a:endParaRPr lang="en-US" sz="2400" b="1" i="1" dirty="0">
              <a:latin typeface="Times New Roman" charset="0"/>
              <a:ea typeface="Times New Roman" charset="0"/>
              <a:cs typeface="Times New Roman" charset="0"/>
            </a:endParaRPr>
          </a:p>
        </p:txBody>
      </p:sp>
      <p:sp>
        <p:nvSpPr>
          <p:cNvPr id="4" name="TextBox 3"/>
          <p:cNvSpPr txBox="1"/>
          <p:nvPr/>
        </p:nvSpPr>
        <p:spPr>
          <a:xfrm>
            <a:off x="366713" y="1665258"/>
            <a:ext cx="10827760" cy="3416320"/>
          </a:xfrm>
          <a:prstGeom prst="rect">
            <a:avLst/>
          </a:prstGeom>
          <a:noFill/>
        </p:spPr>
        <p:txBody>
          <a:bodyPr wrap="square" rtlCol="0">
            <a:spAutoFit/>
          </a:bodyPr>
          <a:lstStyle/>
          <a:p>
            <a:pPr marL="342900" indent="-342900">
              <a:spcAft>
                <a:spcPts val="600"/>
              </a:spcAft>
              <a:buFont typeface="Arial"/>
              <a:buChar char="•"/>
            </a:pPr>
            <a:r>
              <a:rPr lang="en-US" sz="3200" dirty="0">
                <a:solidFill>
                  <a:srgbClr val="A60000"/>
                </a:solidFill>
              </a:rPr>
              <a:t>Interpretation vs. Flexibility (predictive accuracy, often)</a:t>
            </a:r>
          </a:p>
          <a:p>
            <a:pPr marL="342900" indent="-342900">
              <a:spcAft>
                <a:spcPts val="600"/>
              </a:spcAft>
              <a:buFont typeface="Arial"/>
              <a:buChar char="•"/>
            </a:pPr>
            <a:r>
              <a:rPr lang="en-US" sz="3200" dirty="0">
                <a:solidFill>
                  <a:srgbClr val="A60000"/>
                </a:solidFill>
              </a:rPr>
              <a:t>Model selection:</a:t>
            </a:r>
            <a:r>
              <a:rPr lang="en-US" sz="3200" dirty="0"/>
              <a:t> choosing the best model for a problem/data</a:t>
            </a:r>
          </a:p>
          <a:p>
            <a:pPr marL="800100" lvl="1" indent="-342900">
              <a:spcAft>
                <a:spcPts val="1200"/>
              </a:spcAft>
              <a:buFont typeface="Arial"/>
              <a:buChar char="•"/>
            </a:pPr>
            <a:endParaRPr lang="en-US" sz="2800" dirty="0" smtClean="0"/>
          </a:p>
          <a:p>
            <a:pPr marL="800100" lvl="1" indent="-342900">
              <a:spcAft>
                <a:spcPts val="1200"/>
              </a:spcAft>
              <a:buFont typeface="Arial"/>
              <a:buChar char="•"/>
            </a:pPr>
            <a:r>
              <a:rPr lang="en-US" sz="2800" dirty="0" smtClean="0"/>
              <a:t>Overfitting</a:t>
            </a:r>
            <a:endParaRPr lang="en-US" sz="2800" dirty="0"/>
          </a:p>
          <a:p>
            <a:pPr marL="800100" lvl="1" indent="-342900">
              <a:spcAft>
                <a:spcPts val="1200"/>
              </a:spcAft>
              <a:buFont typeface="Arial"/>
              <a:buChar char="•"/>
            </a:pPr>
            <a:r>
              <a:rPr lang="en-US" sz="2800" dirty="0"/>
              <a:t>Training vs. </a:t>
            </a:r>
            <a:r>
              <a:rPr lang="en-US" sz="2800" dirty="0" smtClean="0"/>
              <a:t>Test </a:t>
            </a:r>
            <a:r>
              <a:rPr lang="en-US" sz="2800" dirty="0"/>
              <a:t>errors</a:t>
            </a:r>
          </a:p>
          <a:p>
            <a:pPr marL="800100" lvl="1" indent="-342900">
              <a:spcAft>
                <a:spcPts val="600"/>
              </a:spcAft>
              <a:buFont typeface="Arial"/>
              <a:buChar char="•"/>
            </a:pPr>
            <a:r>
              <a:rPr lang="en-US" sz="2800" dirty="0">
                <a:solidFill>
                  <a:srgbClr val="0000FF"/>
                </a:solidFill>
              </a:rPr>
              <a:t>Bias-Variance tradeoff</a:t>
            </a:r>
          </a:p>
        </p:txBody>
      </p:sp>
      <p:pic>
        <p:nvPicPr>
          <p:cNvPr id="5" name="Picture 4"/>
          <p:cNvPicPr>
            <a:picLocks noChangeAspect="1"/>
          </p:cNvPicPr>
          <p:nvPr/>
        </p:nvPicPr>
        <p:blipFill rotWithShape="1">
          <a:blip r:embed="rId3"/>
          <a:srcRect r="4139" b="19364"/>
          <a:stretch/>
        </p:blipFill>
        <p:spPr>
          <a:xfrm>
            <a:off x="5191125" y="3087005"/>
            <a:ext cx="6838950" cy="3770995"/>
          </a:xfrm>
          <a:prstGeom prst="rect">
            <a:avLst/>
          </a:prstGeom>
        </p:spPr>
      </p:pic>
    </p:spTree>
    <p:extLst>
      <p:ext uri="{BB962C8B-B14F-4D97-AF65-F5344CB8AC3E}">
        <p14:creationId xmlns:p14="http://schemas.microsoft.com/office/powerpoint/2010/main" val="1276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6</a:t>
            </a:fld>
            <a:endParaRPr lang="en-GB" dirty="0">
              <a:solidFill>
                <a:prstClr val="white"/>
              </a:solidFill>
              <a:latin typeface="Calibri"/>
            </a:endParaRPr>
          </a:p>
        </p:txBody>
      </p:sp>
      <p:sp>
        <p:nvSpPr>
          <p:cNvPr id="3" name="Title 2"/>
          <p:cNvSpPr>
            <a:spLocks noGrp="1"/>
          </p:cNvSpPr>
          <p:nvPr>
            <p:ph type="title"/>
          </p:nvPr>
        </p:nvSpPr>
        <p:spPr>
          <a:xfrm>
            <a:off x="164755" y="217105"/>
            <a:ext cx="7686700" cy="511156"/>
          </a:xfrm>
        </p:spPr>
        <p:txBody>
          <a:bodyPr>
            <a:normAutofit fontScale="90000"/>
          </a:bodyPr>
          <a:lstStyle/>
          <a:p>
            <a:r>
              <a:rPr lang="en-US" sz="3600" b="1" dirty="0">
                <a:latin typeface="Times New Roman" charset="0"/>
                <a:ea typeface="Times New Roman" charset="0"/>
                <a:cs typeface="Times New Roman" charset="0"/>
              </a:rPr>
              <a:t>Bias-Variance Trade-off</a:t>
            </a:r>
          </a:p>
        </p:txBody>
      </p:sp>
      <p:pic>
        <p:nvPicPr>
          <p:cNvPr id="4" name="Picture 3"/>
          <p:cNvPicPr>
            <a:picLocks noChangeAspect="1"/>
          </p:cNvPicPr>
          <p:nvPr/>
        </p:nvPicPr>
        <p:blipFill>
          <a:blip r:embed="rId3"/>
          <a:stretch>
            <a:fillRect/>
          </a:stretch>
        </p:blipFill>
        <p:spPr>
          <a:xfrm>
            <a:off x="1787747" y="773612"/>
            <a:ext cx="8630734" cy="898712"/>
          </a:xfrm>
          <a:prstGeom prst="rect">
            <a:avLst/>
          </a:prstGeom>
        </p:spPr>
      </p:pic>
      <p:pic>
        <p:nvPicPr>
          <p:cNvPr id="5" name="Picture 4"/>
          <p:cNvPicPr>
            <a:picLocks noChangeAspect="1"/>
          </p:cNvPicPr>
          <p:nvPr/>
        </p:nvPicPr>
        <p:blipFill>
          <a:blip r:embed="rId4"/>
          <a:stretch>
            <a:fillRect/>
          </a:stretch>
        </p:blipFill>
        <p:spPr>
          <a:xfrm>
            <a:off x="3567251" y="1717675"/>
            <a:ext cx="5071725" cy="5003800"/>
          </a:xfrm>
          <a:prstGeom prst="rect">
            <a:avLst/>
          </a:prstGeom>
        </p:spPr>
      </p:pic>
    </p:spTree>
    <p:extLst>
      <p:ext uri="{BB962C8B-B14F-4D97-AF65-F5344CB8AC3E}">
        <p14:creationId xmlns:p14="http://schemas.microsoft.com/office/powerpoint/2010/main" val="99845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7</a:t>
            </a:fld>
            <a:endParaRPr lang="en-GB" dirty="0">
              <a:solidFill>
                <a:prstClr val="white"/>
              </a:solidFill>
              <a:latin typeface="Calibri"/>
            </a:endParaRPr>
          </a:p>
        </p:txBody>
      </p:sp>
      <p:sp>
        <p:nvSpPr>
          <p:cNvPr id="3" name="Title 2"/>
          <p:cNvSpPr>
            <a:spLocks noGrp="1"/>
          </p:cNvSpPr>
          <p:nvPr>
            <p:ph type="title"/>
          </p:nvPr>
        </p:nvSpPr>
        <p:spPr>
          <a:xfrm>
            <a:off x="289447" y="322646"/>
            <a:ext cx="10267718" cy="511156"/>
          </a:xfrm>
        </p:spPr>
        <p:txBody>
          <a:bodyPr>
            <a:noAutofit/>
          </a:bodyPr>
          <a:lstStyle/>
          <a:p>
            <a:r>
              <a:rPr lang="en-US" sz="4000" b="1" dirty="0">
                <a:latin typeface="Times New Roman" charset="0"/>
                <a:ea typeface="Times New Roman" charset="0"/>
                <a:cs typeface="Times New Roman" charset="0"/>
              </a:rPr>
              <a:t>Bias-Variance </a:t>
            </a:r>
            <a:r>
              <a:rPr lang="en-US" sz="4000" b="1" dirty="0" smtClean="0">
                <a:latin typeface="Times New Roman" charset="0"/>
                <a:ea typeface="Times New Roman" charset="0"/>
                <a:cs typeface="Times New Roman" charset="0"/>
              </a:rPr>
              <a:t>Trade-off related </a:t>
            </a:r>
            <a:r>
              <a:rPr lang="en-US" sz="4000" b="1" smtClean="0">
                <a:latin typeface="Times New Roman" charset="0"/>
                <a:ea typeface="Times New Roman" charset="0"/>
                <a:cs typeface="Times New Roman" charset="0"/>
              </a:rPr>
              <a:t>to flexibility</a:t>
            </a:r>
            <a:endParaRPr lang="en-US" sz="4000" b="1" dirty="0">
              <a:latin typeface="Times New Roman" charset="0"/>
              <a:ea typeface="Times New Roman" charset="0"/>
              <a:cs typeface="Times New Roman" charset="0"/>
            </a:endParaRPr>
          </a:p>
        </p:txBody>
      </p:sp>
      <p:pic>
        <p:nvPicPr>
          <p:cNvPr id="6" name="Picture 5"/>
          <p:cNvPicPr>
            <a:picLocks noChangeAspect="1"/>
          </p:cNvPicPr>
          <p:nvPr/>
        </p:nvPicPr>
        <p:blipFill>
          <a:blip r:embed="rId3"/>
          <a:stretch>
            <a:fillRect/>
          </a:stretch>
        </p:blipFill>
        <p:spPr>
          <a:xfrm>
            <a:off x="1591738" y="1249061"/>
            <a:ext cx="8390462" cy="5259693"/>
          </a:xfrm>
          <a:prstGeom prst="rect">
            <a:avLst/>
          </a:prstGeom>
        </p:spPr>
      </p:pic>
    </p:spTree>
    <p:extLst>
      <p:ext uri="{BB962C8B-B14F-4D97-AF65-F5344CB8AC3E}">
        <p14:creationId xmlns:p14="http://schemas.microsoft.com/office/powerpoint/2010/main" val="753950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8</a:t>
            </a:fld>
            <a:endParaRPr lang="en-GB" dirty="0">
              <a:solidFill>
                <a:prstClr val="white"/>
              </a:solidFill>
              <a:latin typeface="Calibri"/>
            </a:endParaRPr>
          </a:p>
        </p:txBody>
      </p:sp>
      <p:sp>
        <p:nvSpPr>
          <p:cNvPr id="4" name="TextBox 3"/>
          <p:cNvSpPr txBox="1"/>
          <p:nvPr/>
        </p:nvSpPr>
        <p:spPr>
          <a:xfrm>
            <a:off x="1012962" y="1205829"/>
            <a:ext cx="10217623" cy="4832093"/>
          </a:xfrm>
          <a:prstGeom prst="rect">
            <a:avLst/>
          </a:prstGeom>
          <a:noFill/>
        </p:spPr>
        <p:txBody>
          <a:bodyPr wrap="square" rtlCol="0">
            <a:spAutoFit/>
          </a:bodyPr>
          <a:lstStyle/>
          <a:p>
            <a:pPr marL="342900" indent="-342900">
              <a:buFont typeface="Arial"/>
              <a:buChar char="•"/>
            </a:pPr>
            <a:r>
              <a:rPr lang="en-US" sz="2800" dirty="0">
                <a:solidFill>
                  <a:srgbClr val="000000"/>
                </a:solidFill>
              </a:rPr>
              <a:t>Two-step process</a:t>
            </a:r>
          </a:p>
          <a:p>
            <a:pPr marL="342900" indent="-342900">
              <a:buFont typeface="Arial"/>
              <a:buChar char="•"/>
            </a:pPr>
            <a:r>
              <a:rPr lang="en-US" sz="2800" dirty="0">
                <a:solidFill>
                  <a:srgbClr val="000000"/>
                </a:solidFill>
              </a:rPr>
              <a:t>Step 1: Assume functional form for </a:t>
            </a:r>
            <a:r>
              <a:rPr lang="en-US" sz="2800" i="1" dirty="0">
                <a:solidFill>
                  <a:srgbClr val="000000"/>
                </a:solidFill>
              </a:rPr>
              <a:t>f. </a:t>
            </a:r>
            <a:r>
              <a:rPr lang="en-US" sz="2800" dirty="0">
                <a:solidFill>
                  <a:srgbClr val="000000"/>
                </a:solidFill>
              </a:rPr>
              <a:t>For example, a very simple assumption is that </a:t>
            </a:r>
            <a:r>
              <a:rPr lang="en-US" sz="2800" i="1" dirty="0">
                <a:solidFill>
                  <a:srgbClr val="000000"/>
                </a:solidFill>
              </a:rPr>
              <a:t>f </a:t>
            </a:r>
            <a:r>
              <a:rPr lang="en-US" sz="2800" dirty="0">
                <a:solidFill>
                  <a:srgbClr val="000000"/>
                </a:solidFill>
              </a:rPr>
              <a:t>is linear in </a:t>
            </a:r>
            <a:r>
              <a:rPr lang="en-US" sz="2800" i="1" dirty="0">
                <a:solidFill>
                  <a:srgbClr val="000000"/>
                </a:solidFill>
              </a:rPr>
              <a:t>X:</a:t>
            </a:r>
          </a:p>
          <a:p>
            <a:pPr marL="342900" indent="-342900">
              <a:buFont typeface="Arial"/>
              <a:buChar char="•"/>
            </a:pPr>
            <a:endParaRPr lang="en-US" sz="2800" i="1" dirty="0">
              <a:solidFill>
                <a:srgbClr val="000000"/>
              </a:solidFill>
            </a:endParaRPr>
          </a:p>
          <a:p>
            <a:pPr marL="342900" indent="-342900">
              <a:buFont typeface="Arial"/>
              <a:buChar char="•"/>
            </a:pPr>
            <a:endParaRPr lang="en-US" sz="2800" i="1" dirty="0">
              <a:solidFill>
                <a:srgbClr val="000000"/>
              </a:solidFill>
            </a:endParaRPr>
          </a:p>
          <a:p>
            <a:pPr marL="342900" indent="-342900">
              <a:buFont typeface="Arial"/>
              <a:buChar char="•"/>
            </a:pPr>
            <a:r>
              <a:rPr lang="en-US" sz="2800" dirty="0">
                <a:solidFill>
                  <a:srgbClr val="000000"/>
                </a:solidFill>
              </a:rPr>
              <a:t>Step 2: Estimate the parameters/coefficients using a fitting procedure (say, least squares) on training data:</a:t>
            </a:r>
          </a:p>
          <a:p>
            <a:pPr marL="342900" indent="-342900">
              <a:buFont typeface="Arial"/>
              <a:buChar char="•"/>
            </a:pPr>
            <a:endParaRPr lang="en-US" sz="2800" dirty="0">
              <a:solidFill>
                <a:srgbClr val="000000"/>
              </a:solidFill>
            </a:endParaRPr>
          </a:p>
          <a:p>
            <a:pPr marL="342900" indent="-342900">
              <a:buFont typeface="Arial"/>
              <a:buChar char="•"/>
            </a:pPr>
            <a:endParaRPr lang="en-US" sz="2800" dirty="0">
              <a:solidFill>
                <a:srgbClr val="000000"/>
              </a:solidFill>
            </a:endParaRPr>
          </a:p>
          <a:p>
            <a:r>
              <a:rPr lang="en-US" sz="2800" b="1" i="1" dirty="0"/>
              <a:t>parametric</a:t>
            </a:r>
            <a:r>
              <a:rPr lang="en-US" sz="2800" dirty="0"/>
              <a:t> because it reduces the problem of estimating </a:t>
            </a:r>
            <a:r>
              <a:rPr lang="en-US" sz="2800" i="1" dirty="0"/>
              <a:t>f</a:t>
            </a:r>
            <a:r>
              <a:rPr lang="en-US" sz="2800" dirty="0"/>
              <a:t> down to one of estimating a set of parameters.</a:t>
            </a:r>
            <a:endParaRPr lang="en-US" sz="2800" dirty="0">
              <a:solidFill>
                <a:srgbClr val="000000"/>
              </a:solidFill>
            </a:endParaRPr>
          </a:p>
        </p:txBody>
      </p:sp>
      <p:sp>
        <p:nvSpPr>
          <p:cNvPr id="5" name="Title 2"/>
          <p:cNvSpPr>
            <a:spLocks noGrp="1"/>
          </p:cNvSpPr>
          <p:nvPr>
            <p:ph type="title"/>
          </p:nvPr>
        </p:nvSpPr>
        <p:spPr>
          <a:xfrm>
            <a:off x="482110" y="376245"/>
            <a:ext cx="9385790" cy="511156"/>
          </a:xfrm>
        </p:spPr>
        <p:txBody>
          <a:bodyPr>
            <a:noAutofit/>
          </a:bodyPr>
          <a:lstStyle/>
          <a:p>
            <a:r>
              <a:rPr lang="en-US" sz="4000" b="1" dirty="0">
                <a:solidFill>
                  <a:schemeClr val="accent2">
                    <a:lumMod val="75000"/>
                  </a:schemeClr>
                </a:solidFill>
              </a:rPr>
              <a:t>How Do We Estimate </a:t>
            </a:r>
            <a:r>
              <a:rPr lang="en-US" sz="4000" b="1" i="1" dirty="0">
                <a:solidFill>
                  <a:schemeClr val="accent2">
                    <a:lumMod val="75000"/>
                  </a:schemeClr>
                </a:solidFill>
              </a:rPr>
              <a:t>f? </a:t>
            </a:r>
            <a:r>
              <a:rPr lang="en-US" sz="4000" b="1" dirty="0">
                <a:solidFill>
                  <a:schemeClr val="accent2">
                    <a:lumMod val="75000"/>
                  </a:schemeClr>
                </a:solidFill>
              </a:rPr>
              <a:t>Parametric Approach</a:t>
            </a:r>
            <a:endParaRPr lang="en-US" sz="4000" b="1" i="1" dirty="0">
              <a:solidFill>
                <a:schemeClr val="accent2">
                  <a:lumMod val="75000"/>
                </a:schemeClr>
              </a:solidFill>
            </a:endParaRPr>
          </a:p>
        </p:txBody>
      </p:sp>
      <p:pic>
        <p:nvPicPr>
          <p:cNvPr id="3" name="Picture 2"/>
          <p:cNvPicPr>
            <a:picLocks noChangeAspect="1"/>
          </p:cNvPicPr>
          <p:nvPr/>
        </p:nvPicPr>
        <p:blipFill>
          <a:blip r:embed="rId3"/>
          <a:stretch>
            <a:fillRect/>
          </a:stretch>
        </p:blipFill>
        <p:spPr>
          <a:xfrm>
            <a:off x="3065121" y="2712417"/>
            <a:ext cx="5592544" cy="537137"/>
          </a:xfrm>
          <a:prstGeom prst="rect">
            <a:avLst/>
          </a:prstGeom>
        </p:spPr>
      </p:pic>
      <p:pic>
        <p:nvPicPr>
          <p:cNvPr id="9" name="Picture 8"/>
          <p:cNvPicPr>
            <a:picLocks noChangeAspect="1"/>
          </p:cNvPicPr>
          <p:nvPr/>
        </p:nvPicPr>
        <p:blipFill>
          <a:blip r:embed="rId4"/>
          <a:stretch>
            <a:fillRect/>
          </a:stretch>
        </p:blipFill>
        <p:spPr>
          <a:xfrm>
            <a:off x="3325502" y="4488377"/>
            <a:ext cx="5071782" cy="535530"/>
          </a:xfrm>
          <a:prstGeom prst="rect">
            <a:avLst/>
          </a:prstGeom>
        </p:spPr>
      </p:pic>
    </p:spTree>
    <p:extLst>
      <p:ext uri="{BB962C8B-B14F-4D97-AF65-F5344CB8AC3E}">
        <p14:creationId xmlns:p14="http://schemas.microsoft.com/office/powerpoint/2010/main" val="17812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DF008C-E983-4CF1-805C-06207AB7B46B}" type="slidenum">
              <a:rPr lang="en-GB" smtClean="0">
                <a:solidFill>
                  <a:prstClr val="white"/>
                </a:solidFill>
                <a:latin typeface="Calibri"/>
              </a:rPr>
              <a:pPr/>
              <a:t>9</a:t>
            </a:fld>
            <a:endParaRPr lang="en-GB" dirty="0">
              <a:solidFill>
                <a:prstClr val="white"/>
              </a:solidFill>
              <a:latin typeface="Calibri"/>
            </a:endParaRPr>
          </a:p>
        </p:txBody>
      </p:sp>
      <p:sp>
        <p:nvSpPr>
          <p:cNvPr id="5" name="Title 2"/>
          <p:cNvSpPr>
            <a:spLocks noGrp="1"/>
          </p:cNvSpPr>
          <p:nvPr>
            <p:ph type="title"/>
          </p:nvPr>
        </p:nvSpPr>
        <p:spPr>
          <a:xfrm>
            <a:off x="571501" y="529975"/>
            <a:ext cx="12192000" cy="511156"/>
          </a:xfrm>
        </p:spPr>
        <p:txBody>
          <a:bodyPr>
            <a:noAutofit/>
          </a:bodyPr>
          <a:lstStyle/>
          <a:p>
            <a:r>
              <a:rPr lang="en-US" b="1" dirty="0">
                <a:solidFill>
                  <a:schemeClr val="accent2">
                    <a:lumMod val="75000"/>
                  </a:schemeClr>
                </a:solidFill>
              </a:rPr>
              <a:t>How Do We Estimate </a:t>
            </a:r>
            <a:r>
              <a:rPr lang="en-US" b="1" i="1" dirty="0">
                <a:solidFill>
                  <a:schemeClr val="accent2">
                    <a:lumMod val="75000"/>
                  </a:schemeClr>
                </a:solidFill>
              </a:rPr>
              <a:t>f? </a:t>
            </a:r>
            <a:r>
              <a:rPr lang="en-US" b="1" dirty="0">
                <a:solidFill>
                  <a:schemeClr val="accent2">
                    <a:lumMod val="75000"/>
                  </a:schemeClr>
                </a:solidFill>
              </a:rPr>
              <a:t>Non-Parametric Approach</a:t>
            </a:r>
            <a:endParaRPr lang="en-US" b="1" i="1" dirty="0">
              <a:solidFill>
                <a:schemeClr val="accent2">
                  <a:lumMod val="75000"/>
                </a:schemeClr>
              </a:solidFill>
            </a:endParaRPr>
          </a:p>
        </p:txBody>
      </p:sp>
      <p:pic>
        <p:nvPicPr>
          <p:cNvPr id="3" name="Picture 2"/>
          <p:cNvPicPr>
            <a:picLocks noChangeAspect="1"/>
          </p:cNvPicPr>
          <p:nvPr/>
        </p:nvPicPr>
        <p:blipFill>
          <a:blip r:embed="rId3"/>
          <a:stretch>
            <a:fillRect/>
          </a:stretch>
        </p:blipFill>
        <p:spPr>
          <a:xfrm>
            <a:off x="1772773" y="1517650"/>
            <a:ext cx="8115300" cy="4838700"/>
          </a:xfrm>
          <a:prstGeom prst="rect">
            <a:avLst/>
          </a:prstGeom>
        </p:spPr>
      </p:pic>
      <p:cxnSp>
        <p:nvCxnSpPr>
          <p:cNvPr id="6" name="Straight Connector 5"/>
          <p:cNvCxnSpPr/>
          <p:nvPr/>
        </p:nvCxnSpPr>
        <p:spPr>
          <a:xfrm flipV="1">
            <a:off x="1914102" y="2272145"/>
            <a:ext cx="7784080" cy="14127"/>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675529" y="3140906"/>
            <a:ext cx="4437530"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03964" y="5181600"/>
            <a:ext cx="5694218" cy="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914102" y="5444836"/>
            <a:ext cx="7784080" cy="1304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14102" y="2572869"/>
            <a:ext cx="1979025" cy="17930"/>
          </a:xfrm>
          <a:prstGeom prst="line">
            <a:avLst/>
          </a:prstGeom>
          <a:ln w="381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355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1381</TotalTime>
  <Words>1940</Words>
  <Application>Microsoft Macintosh PowerPoint</Application>
  <PresentationFormat>Widescreen</PresentationFormat>
  <Paragraphs>240</Paragraphs>
  <Slides>38</Slides>
  <Notes>26</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 Chancery</vt:lpstr>
      <vt:lpstr>Calibri</vt:lpstr>
      <vt:lpstr>Calibri Light</vt:lpstr>
      <vt:lpstr>DengXian</vt:lpstr>
      <vt:lpstr>Helvetica</vt:lpstr>
      <vt:lpstr>Times New Roman</vt:lpstr>
      <vt:lpstr>Arial</vt:lpstr>
      <vt:lpstr>Office Theme</vt:lpstr>
      <vt:lpstr>Mid-term Review</vt:lpstr>
      <vt:lpstr>PowerPoint Presentation</vt:lpstr>
      <vt:lpstr>What is Statistical Learning?</vt:lpstr>
      <vt:lpstr>Regression vs. Classification</vt:lpstr>
      <vt:lpstr>Some Important Aspects of Statistical Learning: Recurring Themes in the Course</vt:lpstr>
      <vt:lpstr>Bias-Variance Trade-off</vt:lpstr>
      <vt:lpstr>Bias-Variance Trade-off related to flexibility</vt:lpstr>
      <vt:lpstr>How Do We Estimate f? Parametric Approach</vt:lpstr>
      <vt:lpstr>How Do We Estimate f? Non-Parametric Approach</vt:lpstr>
      <vt:lpstr>PowerPoint Presentation</vt:lpstr>
      <vt:lpstr>PowerPoint Presentation</vt:lpstr>
      <vt:lpstr>Standard Errors for OLS Estimates</vt:lpstr>
      <vt:lpstr>R2 Statistic</vt:lpstr>
      <vt:lpstr>Potential Problems in MLR</vt:lpstr>
      <vt:lpstr>Classification:  Working with Qualitative Response Variables</vt:lpstr>
      <vt:lpstr>PowerPoint Presentation</vt:lpstr>
      <vt:lpstr>Error in the Classification Setting: Test Error</vt:lpstr>
      <vt:lpstr>Confusion Matrix</vt:lpstr>
      <vt:lpstr>The ROC Curve  (Receiver Operating Characteristics)</vt:lpstr>
      <vt:lpstr>K-Nearest Neighbors (KNN) Classifier</vt:lpstr>
      <vt:lpstr>PowerPoint Presentation</vt:lpstr>
      <vt:lpstr>PowerPoint Presentation</vt:lpstr>
      <vt:lpstr>PowerPoint Presentation</vt:lpstr>
      <vt:lpstr>Bootstrap</vt:lpstr>
      <vt:lpstr>PowerPoint Presentation</vt:lpstr>
      <vt:lpstr>LOOCV vs. k-fold CV: Bias-Variance Tradeoff</vt:lpstr>
      <vt:lpstr>PowerPoint Presentation</vt:lpstr>
      <vt:lpstr>PowerPoint Presentation</vt:lpstr>
      <vt:lpstr>The End</vt:lpstr>
      <vt:lpstr>Simple Parametric Model</vt:lpstr>
      <vt:lpstr>Using Bayes’ Theorem for Classification</vt:lpstr>
      <vt:lpstr>PowerPoint Presentation</vt:lpstr>
      <vt:lpstr>Least Squares Estimation</vt:lpstr>
      <vt:lpstr>PowerPoint Presentation</vt:lpstr>
      <vt:lpstr>Why Assume that Class Covariance is the Same or Not? That is, Why QDA over LDA?</vt:lpstr>
      <vt:lpstr>KNN Example</vt:lpstr>
      <vt:lpstr>PowerPoint Presentation</vt:lpstr>
      <vt:lpstr>Estimating the Regression Coefficients:       The Maximum Likelihood Method</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 Gao</dc:creator>
  <cp:lastModifiedBy>Xue Gao</cp:lastModifiedBy>
  <cp:revision>123</cp:revision>
  <dcterms:created xsi:type="dcterms:W3CDTF">2018-02-28T15:21:20Z</dcterms:created>
  <dcterms:modified xsi:type="dcterms:W3CDTF">2018-03-06T23:46:09Z</dcterms:modified>
</cp:coreProperties>
</file>